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7" r:id="rId8"/>
    <p:sldId id="269" r:id="rId9"/>
    <p:sldId id="271" r:id="rId10"/>
  </p:sldIdLst>
  <p:sldSz cx="9144000" cy="6858000" type="screen4x3"/>
  <p:notesSz cx="7023100" cy="93091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6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6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6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6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6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6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6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6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6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chemeClr val="accent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BE6"/>
          </a:solidFill>
        </a:fill>
      </a:tcStyle>
    </a:wholeTbl>
    <a:band2H>
      <a:tcTxStyle/>
      <a:tcStyle>
        <a:tcBdr/>
        <a:fill>
          <a:solidFill>
            <a:srgbClr val="E6EEF3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chemeClr val="accent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E1CE"/>
          </a:solidFill>
        </a:fill>
      </a:tcStyle>
    </a:wholeTbl>
    <a:band2H>
      <a:tcTxStyle/>
      <a:tcStyle>
        <a:tcBdr/>
        <a:fill>
          <a:solidFill>
            <a:srgbClr val="EAF1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chemeClr val="accent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5D6"/>
          </a:solidFill>
        </a:fill>
      </a:tcStyle>
    </a:wholeTbl>
    <a:band2H>
      <a:tcTxStyle/>
      <a:tcStyle>
        <a:tcBdr/>
        <a:fill>
          <a:solidFill>
            <a:srgbClr val="EBEBEC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chemeClr val="accent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BEBEC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6"/>
              </a:solidFill>
              <a:prstDash val="solid"/>
              <a:round/>
            </a:ln>
          </a:top>
          <a:bottom>
            <a:ln w="254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6"/>
              </a:solidFill>
              <a:prstDash val="solid"/>
              <a:round/>
            </a:ln>
          </a:top>
          <a:bottom>
            <a:ln w="254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chemeClr val="accent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5D6"/>
          </a:solidFill>
        </a:fill>
      </a:tcStyle>
    </a:wholeTbl>
    <a:band2H>
      <a:tcTxStyle/>
      <a:tcStyle>
        <a:tcBdr/>
        <a:fill>
          <a:solidFill>
            <a:srgbClr val="EBEBEC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chemeClr val="accent6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chemeClr val="accent6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6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chemeClr val="accent6">
              <a:alpha val="20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6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508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6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254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8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8EB5550A-4529-46EC-ACBA-DE95FEAA7FE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F6BE3CED-23D7-441B-8A11-FDA40B128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24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</p:spPr>
        <p:txBody>
          <a:bodyPr lIns="93317" tIns="46659" rIns="93317" bIns="46659"/>
          <a:lstStyle/>
          <a:p>
            <a:endParaRPr/>
          </a:p>
        </p:txBody>
      </p:sp>
      <p:sp>
        <p:nvSpPr>
          <p:cNvPr id="168" name="Shape 168"/>
          <p:cNvSpPr>
            <a:spLocks noGrp="1"/>
          </p:cNvSpPr>
          <p:nvPr>
            <p:ph type="body" sz="quarter" idx="1"/>
          </p:nvPr>
        </p:nvSpPr>
        <p:spPr>
          <a:xfrm>
            <a:off x="936414" y="4421823"/>
            <a:ext cx="5150273" cy="4189095"/>
          </a:xfrm>
          <a:prstGeom prst="rect">
            <a:avLst/>
          </a:prstGeom>
        </p:spPr>
        <p:txBody>
          <a:bodyPr lIns="93317" tIns="46659" rIns="93317" bIns="4665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217063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6" name="Shape 25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4970" indent="-174970">
              <a:buSzPct val="100000"/>
              <a:buChar char="-"/>
            </a:pPr>
            <a:r>
              <a:t>Confirm with Jenn about who can trained in curricula</a:t>
            </a:r>
          </a:p>
          <a:p>
            <a:pPr marL="641555" lvl="1" indent="-174970">
              <a:buSzPct val="100000"/>
              <a:buChar char="-"/>
            </a:pPr>
            <a:r>
              <a:t>Only teachers, counselors of DOH project?</a:t>
            </a:r>
          </a:p>
          <a:p>
            <a:pPr marL="641555" lvl="1" indent="-174970">
              <a:buSzPct val="100000"/>
              <a:buChar char="-"/>
            </a:pPr>
            <a:r>
              <a:t>Any teacher, counselor of any DOE school?</a:t>
            </a:r>
          </a:p>
        </p:txBody>
      </p:sp>
    </p:spTree>
    <p:extLst>
      <p:ext uri="{BB962C8B-B14F-4D97-AF65-F5344CB8AC3E}">
        <p14:creationId xmlns:p14="http://schemas.microsoft.com/office/powerpoint/2010/main" val="147392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5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12723" y="29810"/>
            <a:ext cx="231278" cy="2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223838" y="426264"/>
            <a:ext cx="4296543" cy="265176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23839" y="5985719"/>
            <a:ext cx="6062663" cy="203644"/>
          </a:xfrm>
          <a:prstGeom prst="rect">
            <a:avLst/>
          </a:prstGeom>
        </p:spPr>
        <p:txBody>
          <a:bodyPr anchor="b"/>
          <a:lstStyle>
            <a:lvl1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1pPr>
            <a:lvl2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2pPr>
            <a:lvl3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3pPr>
            <a:lvl4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4pPr>
            <a:lvl5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224125" y="3218515"/>
            <a:ext cx="4296543" cy="265176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3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4631926" y="426264"/>
            <a:ext cx="4296543" cy="265176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4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4632214" y="3218515"/>
            <a:ext cx="4296543" cy="265176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pic>
        <p:nvPicPr>
          <p:cNvPr id="125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rcRect l="5147" t="26370" r="7200" b="19630"/>
          <a:stretch>
            <a:fillRect/>
          </a:stretch>
        </p:blipFill>
        <p:spPr>
          <a:xfrm>
            <a:off x="6302168" y="6076325"/>
            <a:ext cx="2617995" cy="6451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tandar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5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3" name="Title Text"/>
          <p:cNvSpPr txBox="1">
            <a:spLocks noGrp="1"/>
          </p:cNvSpPr>
          <p:nvPr>
            <p:ph type="title"/>
          </p:nvPr>
        </p:nvSpPr>
        <p:spPr>
          <a:xfrm>
            <a:off x="224125" y="373563"/>
            <a:ext cx="8695750" cy="871647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4" name="Body Level One…"/>
          <p:cNvSpPr txBox="1">
            <a:spLocks noGrp="1"/>
          </p:cNvSpPr>
          <p:nvPr>
            <p:ph type="body" idx="1"/>
          </p:nvPr>
        </p:nvSpPr>
        <p:spPr>
          <a:xfrm>
            <a:off x="223838" y="1332376"/>
            <a:ext cx="8696326" cy="4564306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algn="l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800">
                <a:solidFill>
                  <a:srgbClr val="000000"/>
                </a:solidFill>
              </a:defRPr>
            </a:lvl1pPr>
            <a:lvl2pPr marL="790575" indent="-333375" algn="l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–"/>
              <a:defRPr sz="2800">
                <a:solidFill>
                  <a:srgbClr val="000000"/>
                </a:solidFill>
              </a:defRPr>
            </a:lvl2pPr>
            <a:lvl3pPr marL="1234438" indent="-320038" algn="l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800">
                <a:solidFill>
                  <a:srgbClr val="000000"/>
                </a:solidFill>
              </a:defRPr>
            </a:lvl3pPr>
            <a:lvl4pPr marL="1727200" indent="-355600" algn="l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–"/>
              <a:defRPr sz="2800">
                <a:solidFill>
                  <a:srgbClr val="000000"/>
                </a:solidFill>
              </a:defRPr>
            </a:lvl4pPr>
            <a:lvl5pPr marL="2184400" indent="-355600" algn="l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»"/>
              <a:defRPr sz="280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3837" y="5985719"/>
            <a:ext cx="6062666" cy="203644"/>
          </a:xfrm>
          <a:prstGeom prst="rect">
            <a:avLst/>
          </a:prstGeom>
        </p:spPr>
        <p:txBody>
          <a:bodyPr lIns="45718" tIns="45718" rIns="45718" bIns="45718" anchor="b"/>
          <a:lstStyle/>
          <a:p>
            <a:endParaRPr/>
          </a:p>
        </p:txBody>
      </p:sp>
      <p:pic>
        <p:nvPicPr>
          <p:cNvPr id="136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5147" t="26370" r="7200" b="19630"/>
          <a:stretch>
            <a:fillRect/>
          </a:stretch>
        </p:blipFill>
        <p:spPr>
          <a:xfrm>
            <a:off x="6302168" y="6076324"/>
            <a:ext cx="2617996" cy="645152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12726" y="29811"/>
            <a:ext cx="231275" cy="214700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5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5" name="Title Text"/>
          <p:cNvSpPr txBox="1">
            <a:spLocks noGrp="1"/>
          </p:cNvSpPr>
          <p:nvPr>
            <p:ph type="title"/>
          </p:nvPr>
        </p:nvSpPr>
        <p:spPr>
          <a:xfrm>
            <a:off x="224125" y="199924"/>
            <a:ext cx="8695750" cy="1143001"/>
          </a:xfrm>
          <a:prstGeom prst="rect">
            <a:avLst/>
          </a:prstGeom>
        </p:spPr>
        <p:txBody>
          <a:bodyPr anchor="ctr"/>
          <a:lstStyle>
            <a:lvl1pPr algn="l">
              <a:defRPr sz="3600"/>
            </a:lvl1pPr>
          </a:lstStyle>
          <a:p>
            <a:r>
              <a:t>Title Text</a:t>
            </a:r>
          </a:p>
        </p:txBody>
      </p:sp>
      <p:sp>
        <p:nvSpPr>
          <p:cNvPr id="14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23839" y="1332376"/>
            <a:ext cx="4296544" cy="4564306"/>
          </a:xfrm>
          <a:prstGeom prst="rect">
            <a:avLst/>
          </a:prstGeom>
        </p:spPr>
        <p:txBody>
          <a:bodyPr/>
          <a:lstStyle>
            <a:lvl1pPr marL="342900" indent="-342900" algn="l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800">
                <a:solidFill>
                  <a:srgbClr val="000000"/>
                </a:solidFill>
              </a:defRPr>
            </a:lvl1pPr>
            <a:lvl2pPr marL="790575" indent="-333375" algn="l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–"/>
              <a:defRPr sz="2800">
                <a:solidFill>
                  <a:srgbClr val="000000"/>
                </a:solidFill>
              </a:defRPr>
            </a:lvl2pPr>
            <a:lvl3pPr marL="1234439" indent="-320039" algn="l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800">
                <a:solidFill>
                  <a:srgbClr val="000000"/>
                </a:solidFill>
              </a:defRPr>
            </a:lvl3pPr>
            <a:lvl4pPr marL="1727200" indent="-355600" algn="l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–"/>
              <a:defRPr sz="2800">
                <a:solidFill>
                  <a:srgbClr val="000000"/>
                </a:solidFill>
              </a:defRPr>
            </a:lvl4pPr>
            <a:lvl5pPr marL="2184400" indent="-355600" algn="l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»"/>
              <a:defRPr sz="280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3836" y="5985719"/>
            <a:ext cx="6062667" cy="203644"/>
          </a:xfrm>
          <a:prstGeom prst="rect">
            <a:avLst/>
          </a:prstGeom>
        </p:spPr>
        <p:txBody>
          <a:bodyPr anchor="b"/>
          <a:lstStyle/>
          <a:p>
            <a:pPr marL="137160" indent="-137160" algn="l" defTabSz="182880">
              <a:spcBef>
                <a:spcPts val="200"/>
              </a:spcBef>
              <a:buClr>
                <a:schemeClr val="accent1"/>
              </a:buClr>
              <a:buSzPct val="100000"/>
              <a:buFont typeface="Arial"/>
              <a:buChar char="•"/>
              <a:defRPr sz="1120">
                <a:solidFill>
                  <a:srgbClr val="000000"/>
                </a:solidFill>
              </a:defRPr>
            </a:pPr>
            <a:endParaRPr/>
          </a:p>
        </p:txBody>
      </p:sp>
      <p:pic>
        <p:nvPicPr>
          <p:cNvPr id="148" name="Picture 10" descr="Picture 10"/>
          <p:cNvPicPr>
            <a:picLocks noChangeAspect="1"/>
          </p:cNvPicPr>
          <p:nvPr/>
        </p:nvPicPr>
        <p:blipFill>
          <a:blip r:embed="rId2">
            <a:extLst/>
          </a:blip>
          <a:srcRect l="5147" t="26370" r="7199" b="19630"/>
          <a:stretch>
            <a:fillRect/>
          </a:stretch>
        </p:blipFill>
        <p:spPr>
          <a:xfrm>
            <a:off x="6302168" y="6076323"/>
            <a:ext cx="2617997" cy="645153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5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7" name="Picture Placeholder 4"/>
          <p:cNvSpPr>
            <a:spLocks noGrp="1"/>
          </p:cNvSpPr>
          <p:nvPr>
            <p:ph type="pic" sz="half" idx="13"/>
          </p:nvPr>
        </p:nvSpPr>
        <p:spPr>
          <a:xfrm>
            <a:off x="223838" y="426265"/>
            <a:ext cx="4296544" cy="544401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58" name="Picture Placeholder 4"/>
          <p:cNvSpPr>
            <a:spLocks noGrp="1"/>
          </p:cNvSpPr>
          <p:nvPr>
            <p:ph type="pic" sz="half" idx="14"/>
          </p:nvPr>
        </p:nvSpPr>
        <p:spPr>
          <a:xfrm>
            <a:off x="4632214" y="426265"/>
            <a:ext cx="4296544" cy="544401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5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23839" y="5985719"/>
            <a:ext cx="6062663" cy="203645"/>
          </a:xfrm>
          <a:prstGeom prst="rect">
            <a:avLst/>
          </a:prstGeom>
        </p:spPr>
        <p:txBody>
          <a:bodyPr lIns="45718" tIns="45718" rIns="45718" bIns="45718" anchor="b"/>
          <a:lstStyle>
            <a:lvl1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1pPr>
            <a:lvl2pPr indent="0"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2pPr>
            <a:lvl3pPr indent="0"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3pPr>
            <a:lvl4pPr indent="0"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4pPr>
            <a:lvl5pPr indent="0"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60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rcRect l="5147" t="26370" r="7200" b="19630"/>
          <a:stretch>
            <a:fillRect/>
          </a:stretch>
        </p:blipFill>
        <p:spPr>
          <a:xfrm>
            <a:off x="6302168" y="6076324"/>
            <a:ext cx="2617996" cy="645152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12726" y="29811"/>
            <a:ext cx="231275" cy="214700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tandar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5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xfrm>
            <a:off x="224125" y="373563"/>
            <a:ext cx="8695750" cy="871647"/>
          </a:xfrm>
          <a:prstGeom prst="rect">
            <a:avLst/>
          </a:prstGeom>
        </p:spPr>
        <p:txBody>
          <a:bodyPr anchor="ctr"/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12723" y="29810"/>
            <a:ext cx="231278" cy="2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xfrm>
            <a:off x="223838" y="1332376"/>
            <a:ext cx="8696326" cy="4564306"/>
          </a:xfrm>
          <a:prstGeom prst="rect">
            <a:avLst/>
          </a:prstGeom>
        </p:spPr>
        <p:txBody>
          <a:bodyPr/>
          <a:lstStyle>
            <a:lvl1pPr marL="342900" indent="-342900" algn="l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800">
                <a:solidFill>
                  <a:srgbClr val="000000"/>
                </a:solidFill>
              </a:defRPr>
            </a:lvl1pPr>
            <a:lvl2pPr marL="790575" indent="-333375" algn="l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–"/>
              <a:defRPr sz="2800">
                <a:solidFill>
                  <a:srgbClr val="000000"/>
                </a:solidFill>
              </a:defRPr>
            </a:lvl2pPr>
            <a:lvl3pPr marL="1234439" indent="-320039" algn="l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800">
                <a:solidFill>
                  <a:srgbClr val="000000"/>
                </a:solidFill>
              </a:defRPr>
            </a:lvl3pPr>
            <a:lvl4pPr marL="1727200" indent="-355600" algn="l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–"/>
              <a:defRPr sz="2800">
                <a:solidFill>
                  <a:srgbClr val="000000"/>
                </a:solidFill>
              </a:defRPr>
            </a:lvl4pPr>
            <a:lvl5pPr marL="2184400" indent="-355600" algn="l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»"/>
              <a:defRPr sz="280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3838" y="5985719"/>
            <a:ext cx="6062664" cy="203644"/>
          </a:xfrm>
          <a:prstGeom prst="rect">
            <a:avLst/>
          </a:prstGeom>
        </p:spPr>
        <p:txBody>
          <a:bodyPr anchor="b"/>
          <a:lstStyle/>
          <a:p>
            <a: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pPr>
            <a:endParaRPr/>
          </a:p>
        </p:txBody>
      </p:sp>
      <p:pic>
        <p:nvPicPr>
          <p:cNvPr id="27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5147" t="26370" r="7200" b="19630"/>
          <a:stretch>
            <a:fillRect/>
          </a:stretch>
        </p:blipFill>
        <p:spPr>
          <a:xfrm>
            <a:off x="6302168" y="6076325"/>
            <a:ext cx="2617995" cy="6451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5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Title Text"/>
          <p:cNvSpPr txBox="1">
            <a:spLocks noGrp="1"/>
          </p:cNvSpPr>
          <p:nvPr>
            <p:ph type="title"/>
          </p:nvPr>
        </p:nvSpPr>
        <p:spPr>
          <a:xfrm>
            <a:off x="224125" y="373563"/>
            <a:ext cx="8695750" cy="871647"/>
          </a:xfrm>
          <a:prstGeom prst="rect">
            <a:avLst/>
          </a:prstGeom>
        </p:spPr>
        <p:txBody>
          <a:bodyPr anchor="ctr"/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12723" y="29810"/>
            <a:ext cx="231278" cy="2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23839" y="1332376"/>
            <a:ext cx="4296543" cy="4564306"/>
          </a:xfrm>
          <a:prstGeom prst="rect">
            <a:avLst/>
          </a:prstGeom>
        </p:spPr>
        <p:txBody>
          <a:bodyPr/>
          <a:lstStyle>
            <a:lvl1pPr marL="342900" indent="-342900" algn="l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800">
                <a:solidFill>
                  <a:srgbClr val="000000"/>
                </a:solidFill>
              </a:defRPr>
            </a:lvl1pPr>
            <a:lvl2pPr marL="790575" indent="-333375" algn="l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–"/>
              <a:defRPr sz="2800">
                <a:solidFill>
                  <a:srgbClr val="000000"/>
                </a:solidFill>
              </a:defRPr>
            </a:lvl2pPr>
            <a:lvl3pPr marL="1234439" indent="-320039" algn="l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800">
                <a:solidFill>
                  <a:srgbClr val="000000"/>
                </a:solidFill>
              </a:defRPr>
            </a:lvl3pPr>
            <a:lvl4pPr marL="1727200" indent="-355600" algn="l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–"/>
              <a:defRPr sz="2800">
                <a:solidFill>
                  <a:srgbClr val="000000"/>
                </a:solidFill>
              </a:defRPr>
            </a:lvl4pPr>
            <a:lvl5pPr marL="2184400" indent="-355600" algn="l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»"/>
              <a:defRPr sz="280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3838" y="5985719"/>
            <a:ext cx="6062664" cy="203644"/>
          </a:xfrm>
          <a:prstGeom prst="rect">
            <a:avLst/>
          </a:prstGeom>
        </p:spPr>
        <p:txBody>
          <a:bodyPr anchor="b"/>
          <a:lstStyle/>
          <a:p>
            <a: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pPr>
            <a:endParaRPr/>
          </a:p>
        </p:txBody>
      </p:sp>
      <p:pic>
        <p:nvPicPr>
          <p:cNvPr id="39" name="Picture 10" descr="Picture 10"/>
          <p:cNvPicPr>
            <a:picLocks noChangeAspect="1"/>
          </p:cNvPicPr>
          <p:nvPr/>
        </p:nvPicPr>
        <p:blipFill>
          <a:blip r:embed="rId2">
            <a:extLst/>
          </a:blip>
          <a:srcRect l="5147" t="26370" r="7200" b="19630"/>
          <a:stretch>
            <a:fillRect/>
          </a:stretch>
        </p:blipFill>
        <p:spPr>
          <a:xfrm>
            <a:off x="6302168" y="6076325"/>
            <a:ext cx="2617995" cy="6451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5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224125" y="373563"/>
            <a:ext cx="8695750" cy="871647"/>
          </a:xfrm>
          <a:prstGeom prst="rect">
            <a:avLst/>
          </a:prstGeom>
        </p:spPr>
        <p:txBody>
          <a:bodyPr anchor="ctr"/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12723" y="29810"/>
            <a:ext cx="231278" cy="2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23839" y="5985719"/>
            <a:ext cx="6062663" cy="203644"/>
          </a:xfrm>
          <a:prstGeom prst="rect">
            <a:avLst/>
          </a:prstGeom>
        </p:spPr>
        <p:txBody>
          <a:bodyPr anchor="b"/>
          <a:lstStyle>
            <a:lvl1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1pPr>
            <a:lvl2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2pPr>
            <a:lvl3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3pPr>
            <a:lvl4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4pPr>
            <a:lvl5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50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5147" t="26370" r="7200" b="19630"/>
          <a:stretch>
            <a:fillRect/>
          </a:stretch>
        </p:blipFill>
        <p:spPr>
          <a:xfrm>
            <a:off x="6302168" y="6076325"/>
            <a:ext cx="2617995" cy="6451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+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Title Text"/>
          <p:cNvSpPr txBox="1">
            <a:spLocks noGrp="1"/>
          </p:cNvSpPr>
          <p:nvPr>
            <p:ph type="title"/>
          </p:nvPr>
        </p:nvSpPr>
        <p:spPr>
          <a:xfrm>
            <a:off x="224125" y="373563"/>
            <a:ext cx="8695750" cy="871647"/>
          </a:xfrm>
          <a:prstGeom prst="rect">
            <a:avLst/>
          </a:prstGeom>
        </p:spPr>
        <p:txBody>
          <a:bodyPr anchor="ctr"/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12723" y="29810"/>
            <a:ext cx="231278" cy="2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0" name="Picture Placeholder 4"/>
          <p:cNvSpPr>
            <a:spLocks noGrp="1"/>
          </p:cNvSpPr>
          <p:nvPr>
            <p:ph type="pic" idx="13"/>
          </p:nvPr>
        </p:nvSpPr>
        <p:spPr>
          <a:xfrm>
            <a:off x="223838" y="1306213"/>
            <a:ext cx="8704262" cy="456406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23839" y="5985719"/>
            <a:ext cx="6062663" cy="203644"/>
          </a:xfrm>
          <a:prstGeom prst="rect">
            <a:avLst/>
          </a:prstGeom>
        </p:spPr>
        <p:txBody>
          <a:bodyPr anchor="b"/>
          <a:lstStyle>
            <a:lvl1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1pPr>
            <a:lvl2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2pPr>
            <a:lvl3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3pPr>
            <a:lvl4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4pPr>
            <a:lvl5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62" name="Picture 10" descr="Picture 10"/>
          <p:cNvPicPr>
            <a:picLocks noChangeAspect="1"/>
          </p:cNvPicPr>
          <p:nvPr/>
        </p:nvPicPr>
        <p:blipFill>
          <a:blip r:embed="rId2">
            <a:extLst/>
          </a:blip>
          <a:srcRect l="5147" t="26370" r="7200" b="19630"/>
          <a:stretch>
            <a:fillRect/>
          </a:stretch>
        </p:blipFill>
        <p:spPr>
          <a:xfrm>
            <a:off x="6302168" y="6076325"/>
            <a:ext cx="2617995" cy="6451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5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12723" y="29810"/>
            <a:ext cx="231278" cy="2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1" name="Picture Placeholder 4"/>
          <p:cNvSpPr>
            <a:spLocks noGrp="1"/>
          </p:cNvSpPr>
          <p:nvPr>
            <p:ph type="pic" idx="13"/>
          </p:nvPr>
        </p:nvSpPr>
        <p:spPr>
          <a:xfrm>
            <a:off x="223838" y="426265"/>
            <a:ext cx="8704919" cy="544401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7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23839" y="5985719"/>
            <a:ext cx="6062663" cy="203644"/>
          </a:xfrm>
          <a:prstGeom prst="rect">
            <a:avLst/>
          </a:prstGeom>
        </p:spPr>
        <p:txBody>
          <a:bodyPr anchor="b"/>
          <a:lstStyle>
            <a:lvl1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1pPr>
            <a:lvl2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2pPr>
            <a:lvl3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3pPr>
            <a:lvl4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4pPr>
            <a:lvl5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73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rcRect l="5147" t="26370" r="7200" b="19630"/>
          <a:stretch>
            <a:fillRect/>
          </a:stretch>
        </p:blipFill>
        <p:spPr>
          <a:xfrm>
            <a:off x="6302168" y="6076325"/>
            <a:ext cx="2617995" cy="6451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5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12723" y="29810"/>
            <a:ext cx="231278" cy="2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2" name="Picture Placeholder 4"/>
          <p:cNvSpPr>
            <a:spLocks noGrp="1"/>
          </p:cNvSpPr>
          <p:nvPr>
            <p:ph type="pic" sz="half" idx="13"/>
          </p:nvPr>
        </p:nvSpPr>
        <p:spPr>
          <a:xfrm>
            <a:off x="223838" y="426265"/>
            <a:ext cx="4296543" cy="544401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3" name="Picture Placeholder 4"/>
          <p:cNvSpPr>
            <a:spLocks noGrp="1"/>
          </p:cNvSpPr>
          <p:nvPr>
            <p:ph type="pic" sz="half" idx="14"/>
          </p:nvPr>
        </p:nvSpPr>
        <p:spPr>
          <a:xfrm>
            <a:off x="4632214" y="426265"/>
            <a:ext cx="4296543" cy="544401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23839" y="5985719"/>
            <a:ext cx="6062663" cy="203644"/>
          </a:xfrm>
          <a:prstGeom prst="rect">
            <a:avLst/>
          </a:prstGeom>
        </p:spPr>
        <p:txBody>
          <a:bodyPr anchor="b"/>
          <a:lstStyle>
            <a:lvl1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1pPr>
            <a:lvl2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2pPr>
            <a:lvl3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3pPr>
            <a:lvl4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4pPr>
            <a:lvl5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85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rcRect l="5147" t="26370" r="7200" b="19630"/>
          <a:stretch>
            <a:fillRect/>
          </a:stretch>
        </p:blipFill>
        <p:spPr>
          <a:xfrm>
            <a:off x="6302168" y="6076325"/>
            <a:ext cx="2617995" cy="6451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 Photos -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5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12723" y="29810"/>
            <a:ext cx="231278" cy="2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4" name="Picture Placeholder 4"/>
          <p:cNvSpPr>
            <a:spLocks noGrp="1"/>
          </p:cNvSpPr>
          <p:nvPr>
            <p:ph type="pic" sz="half" idx="13"/>
          </p:nvPr>
        </p:nvSpPr>
        <p:spPr>
          <a:xfrm>
            <a:off x="223838" y="426264"/>
            <a:ext cx="8704919" cy="265176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224125" y="3218515"/>
            <a:ext cx="4296543" cy="265176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6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4632214" y="3218515"/>
            <a:ext cx="4296543" cy="265176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23839" y="5985719"/>
            <a:ext cx="6062663" cy="203644"/>
          </a:xfrm>
          <a:prstGeom prst="rect">
            <a:avLst/>
          </a:prstGeom>
        </p:spPr>
        <p:txBody>
          <a:bodyPr anchor="b"/>
          <a:lstStyle>
            <a:lvl1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1pPr>
            <a:lvl2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2pPr>
            <a:lvl3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3pPr>
            <a:lvl4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4pPr>
            <a:lvl5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98" name="Picture 10" descr="Picture 10"/>
          <p:cNvPicPr>
            <a:picLocks noChangeAspect="1"/>
          </p:cNvPicPr>
          <p:nvPr/>
        </p:nvPicPr>
        <p:blipFill>
          <a:blip r:embed="rId2">
            <a:extLst/>
          </a:blip>
          <a:srcRect l="5147" t="26370" r="7200" b="19630"/>
          <a:stretch>
            <a:fillRect/>
          </a:stretch>
        </p:blipFill>
        <p:spPr>
          <a:xfrm>
            <a:off x="6302168" y="6076325"/>
            <a:ext cx="2617995" cy="6451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 Photos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5"/>
          <p:cNvSpPr/>
          <p:nvPr/>
        </p:nvSpPr>
        <p:spPr>
          <a:xfrm>
            <a:off x="0" y="-1"/>
            <a:ext cx="9144000" cy="27432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12723" y="29810"/>
            <a:ext cx="231278" cy="2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7" name="Picture Placeholder 4"/>
          <p:cNvSpPr>
            <a:spLocks noGrp="1"/>
          </p:cNvSpPr>
          <p:nvPr>
            <p:ph type="pic" sz="half" idx="13"/>
          </p:nvPr>
        </p:nvSpPr>
        <p:spPr>
          <a:xfrm>
            <a:off x="223838" y="426264"/>
            <a:ext cx="4296543" cy="544401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8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4631926" y="426264"/>
            <a:ext cx="4296543" cy="265176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9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4632214" y="3218515"/>
            <a:ext cx="4296543" cy="265176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23839" y="5985719"/>
            <a:ext cx="6062663" cy="203644"/>
          </a:xfrm>
          <a:prstGeom prst="rect">
            <a:avLst/>
          </a:prstGeom>
        </p:spPr>
        <p:txBody>
          <a:bodyPr anchor="b"/>
          <a:lstStyle>
            <a:lvl1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1pPr>
            <a:lvl2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2pPr>
            <a:lvl3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3pPr>
            <a:lvl4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4pPr>
            <a:lvl5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11" name="Picture 10" descr="Picture 10"/>
          <p:cNvPicPr>
            <a:picLocks noChangeAspect="1"/>
          </p:cNvPicPr>
          <p:nvPr/>
        </p:nvPicPr>
        <p:blipFill>
          <a:blip r:embed="rId2">
            <a:extLst/>
          </a:blip>
          <a:srcRect l="5147" t="26370" r="7200" b="19630"/>
          <a:stretch>
            <a:fillRect/>
          </a:stretch>
        </p:blipFill>
        <p:spPr>
          <a:xfrm>
            <a:off x="6302168" y="6076325"/>
            <a:ext cx="2617995" cy="6451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78210" y="859196"/>
            <a:ext cx="8387579" cy="2280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78210" y="3276046"/>
            <a:ext cx="8387579" cy="175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12723" y="10557"/>
            <a:ext cx="231278" cy="2147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0808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Rectangle 9"/>
          <p:cNvSpPr/>
          <p:nvPr/>
        </p:nvSpPr>
        <p:spPr>
          <a:xfrm>
            <a:off x="0" y="-1"/>
            <a:ext cx="9144000" cy="52299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" name="Picture 4" descr="Picture 4"/>
          <p:cNvPicPr>
            <a:picLocks noChangeAspect="1"/>
          </p:cNvPicPr>
          <p:nvPr/>
        </p:nvPicPr>
        <p:blipFill>
          <a:blip r:embed="rId15">
            <a:extLst/>
          </a:blip>
          <a:srcRect l="5147" t="26370" r="7201" b="19630"/>
          <a:stretch>
            <a:fillRect/>
          </a:stretch>
        </p:blipFill>
        <p:spPr>
          <a:xfrm>
            <a:off x="3996181" y="5485049"/>
            <a:ext cx="4769608" cy="1175369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6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6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6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6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6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6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6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6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accent6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ctr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1pPr>
      <a:lvl2pPr marL="0" marR="0" indent="457200" algn="ctr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2pPr>
      <a:lvl3pPr marL="0" marR="0" indent="914400" algn="ctr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3pPr>
      <a:lvl4pPr marL="0" marR="0" indent="1371600" algn="ctr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4pPr>
      <a:lvl5pPr marL="0" marR="0" indent="1828800" algn="ctr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5pPr>
      <a:lvl6pPr marL="0" marR="0" indent="2286000" algn="ctr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6pPr>
      <a:lvl7pPr marL="0" marR="0" indent="2743200" algn="ctr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7pPr>
      <a:lvl8pPr marL="0" marR="0" indent="3200400" algn="ctr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8pPr>
      <a:lvl9pPr marL="0" marR="0" indent="3657600" algn="ctr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40404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Footer Placeholder 4"/>
          <p:cNvSpPr txBox="1"/>
          <p:nvPr/>
        </p:nvSpPr>
        <p:spPr>
          <a:xfrm>
            <a:off x="224123" y="6406785"/>
            <a:ext cx="3683475" cy="264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200" cap="all" spc="130">
                <a:solidFill>
                  <a:schemeClr val="accent1"/>
                </a:solidFill>
              </a:defRPr>
            </a:lvl1pPr>
          </a:lstStyle>
          <a:p>
            <a:r>
              <a:t>CREATING A HEALTHIER HAWAIʻI</a:t>
            </a:r>
          </a:p>
        </p:txBody>
      </p:sp>
      <p:sp>
        <p:nvSpPr>
          <p:cNvPr id="171" name="Slide Number Placeholder 2"/>
          <p:cNvSpPr txBox="1">
            <a:spLocks noGrp="1"/>
          </p:cNvSpPr>
          <p:nvPr>
            <p:ph type="sldNum" sz="quarter" idx="4294967295"/>
          </p:nvPr>
        </p:nvSpPr>
        <p:spPr>
          <a:xfrm>
            <a:off x="8976290" y="29809"/>
            <a:ext cx="167707" cy="2147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172" name="Title 1"/>
          <p:cNvSpPr txBox="1"/>
          <p:nvPr/>
        </p:nvSpPr>
        <p:spPr>
          <a:xfrm>
            <a:off x="378211" y="2417723"/>
            <a:ext cx="8387578" cy="1223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 algn="ctr">
              <a:lnSpc>
                <a:spcPct val="90000"/>
              </a:lnSpc>
              <a:defRPr sz="3200">
                <a:solidFill>
                  <a:schemeClr val="accent5">
                    <a:lumOff val="-7254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>
                <a:latin typeface="Trebuchet MS" panose="020B0603020202020204" pitchFamily="34" charset="0"/>
              </a:rPr>
              <a:t>Expect [ r e s p e c t </a:t>
            </a:r>
            <a:r>
              <a:rPr dirty="0" smtClean="0">
                <a:latin typeface="Trebuchet MS" panose="020B0603020202020204" pitchFamily="34" charset="0"/>
              </a:rPr>
              <a:t>]</a:t>
            </a:r>
            <a:r>
              <a:rPr lang="en-US" dirty="0" smtClean="0">
                <a:latin typeface="Trebuchet MS" panose="020B0603020202020204" pitchFamily="34" charset="0"/>
              </a:rPr>
              <a:t>™</a:t>
            </a:r>
            <a:r>
              <a:rPr baseline="31999" dirty="0" smtClean="0">
                <a:latin typeface="Trebuchet MS" panose="020B0603020202020204" pitchFamily="34" charset="0"/>
              </a:rPr>
              <a:t> </a:t>
            </a:r>
            <a:r>
              <a:rPr dirty="0" smtClean="0">
                <a:latin typeface="Trebuchet MS" panose="020B0603020202020204" pitchFamily="34" charset="0"/>
              </a:rPr>
              <a:t>: </a:t>
            </a:r>
            <a:r>
              <a:rPr dirty="0">
                <a:latin typeface="Trebuchet MS" panose="020B0603020202020204" pitchFamily="34" charset="0"/>
              </a:rPr>
              <a:t>A creative approach to sexual violence prevention education</a:t>
            </a:r>
          </a:p>
        </p:txBody>
      </p:sp>
      <p:sp>
        <p:nvSpPr>
          <p:cNvPr id="173" name="Subtitle 2"/>
          <p:cNvSpPr txBox="1"/>
          <p:nvPr/>
        </p:nvSpPr>
        <p:spPr>
          <a:xfrm>
            <a:off x="378211" y="4098857"/>
            <a:ext cx="8387578" cy="1169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spcBef>
                <a:spcPts val="600"/>
              </a:spcBef>
              <a:defRPr sz="2000">
                <a:solidFill>
                  <a:srgbClr val="535353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>
                <a:latin typeface="Trebuchet MS" panose="020B0603020202020204" pitchFamily="34" charset="0"/>
              </a:rPr>
              <a:t>Jennifer Fonseca, MPH - The Sex Abuse Treatment Center </a:t>
            </a:r>
          </a:p>
          <a:p>
            <a:pPr algn="ctr">
              <a:spcBef>
                <a:spcPts val="600"/>
              </a:spcBef>
              <a:defRPr sz="2000">
                <a:solidFill>
                  <a:srgbClr val="535353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>
                <a:latin typeface="Trebuchet MS" panose="020B0603020202020204" pitchFamily="34" charset="0"/>
              </a:rPr>
              <a:t>David Nisthal, MSW - The Sex Abuse Treatment Center</a:t>
            </a:r>
          </a:p>
          <a:p>
            <a:pPr algn="ctr">
              <a:spcBef>
                <a:spcPts val="600"/>
              </a:spcBef>
              <a:defRPr sz="2000">
                <a:solidFill>
                  <a:srgbClr val="535353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>
                <a:latin typeface="Trebuchet MS" panose="020B0603020202020204" pitchFamily="34" charset="0"/>
              </a:rPr>
              <a:t>Eric Johnson - Honolulu Theatre for Youth</a:t>
            </a:r>
            <a:endParaRPr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174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33562" y="645934"/>
            <a:ext cx="5476876" cy="14001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Footer Placeholder 3"/>
          <p:cNvSpPr txBox="1"/>
          <p:nvPr/>
        </p:nvSpPr>
        <p:spPr>
          <a:xfrm>
            <a:off x="224122" y="6406783"/>
            <a:ext cx="3683477" cy="264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200" cap="all" spc="130">
                <a:solidFill>
                  <a:schemeClr val="accent1"/>
                </a:solidFill>
              </a:defRPr>
            </a:lvl1pPr>
          </a:lstStyle>
          <a:p>
            <a:r>
              <a:t>CREATING A HEALTHIER HAWAIʻI</a:t>
            </a:r>
          </a:p>
        </p:txBody>
      </p:sp>
      <p:sp>
        <p:nvSpPr>
          <p:cNvPr id="177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8976290" y="29808"/>
            <a:ext cx="167709" cy="21470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78" name="Text Placeholder 7"/>
          <p:cNvSpPr txBox="1">
            <a:spLocks noGrp="1"/>
          </p:cNvSpPr>
          <p:nvPr>
            <p:ph type="body" sz="quarter" idx="1"/>
          </p:nvPr>
        </p:nvSpPr>
        <p:spPr>
          <a:xfrm>
            <a:off x="223836" y="5985719"/>
            <a:ext cx="6062667" cy="203644"/>
          </a:xfrm>
          <a:prstGeom prst="rect">
            <a:avLst/>
          </a:prstGeom>
        </p:spPr>
        <p:txBody>
          <a:bodyPr anchor="t"/>
          <a:lstStyle/>
          <a:p>
            <a:pPr marL="342900" indent="-342900" defTabSz="374904">
              <a:lnSpc>
                <a:spcPct val="90000"/>
              </a:lnSpc>
              <a:spcBef>
                <a:spcPts val="100"/>
              </a:spcBef>
              <a:buClr>
                <a:schemeClr val="accent1"/>
              </a:buClr>
              <a:buSzPct val="100000"/>
              <a:buFont typeface="Arial"/>
              <a:buChar char="•"/>
              <a:defRPr sz="700"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181" name="Rounded Rectangle 8"/>
          <p:cNvGrpSpPr/>
          <p:nvPr/>
        </p:nvGrpSpPr>
        <p:grpSpPr>
          <a:xfrm>
            <a:off x="1119350" y="2584481"/>
            <a:ext cx="3286699" cy="1090793"/>
            <a:chOff x="-1" y="0"/>
            <a:chExt cx="3286698" cy="1090791"/>
          </a:xfrm>
        </p:grpSpPr>
        <p:sp>
          <p:nvSpPr>
            <p:cNvPr id="179" name="Rounded Rectangle"/>
            <p:cNvSpPr/>
            <p:nvPr/>
          </p:nvSpPr>
          <p:spPr>
            <a:xfrm>
              <a:off x="-1" y="0"/>
              <a:ext cx="3286698" cy="1090791"/>
            </a:xfrm>
            <a:prstGeom prst="roundRect">
              <a:avLst>
                <a:gd name="adj" fmla="val 16667"/>
              </a:avLst>
            </a:prstGeom>
            <a:solidFill>
              <a:srgbClr val="009193">
                <a:alpha val="52182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90000"/>
                </a:lnSpc>
              </a:pPr>
              <a:endParaRPr/>
            </a:p>
          </p:txBody>
        </p:sp>
        <p:sp>
          <p:nvSpPr>
            <p:cNvPr id="180" name="Crisis…"/>
            <p:cNvSpPr txBox="1"/>
            <p:nvPr/>
          </p:nvSpPr>
          <p:spPr>
            <a:xfrm>
              <a:off x="65069" y="120472"/>
              <a:ext cx="3180204" cy="8679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lnSpc>
                  <a:spcPct val="90000"/>
                </a:lnSpc>
                <a:defRPr sz="2800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>
                  <a:latin typeface="Trebuchet MS" panose="020B0603020202020204" pitchFamily="34" charset="0"/>
                </a:rPr>
                <a:t>Care for </a:t>
              </a:r>
              <a:endParaRPr sz="2400" dirty="0">
                <a:latin typeface="Trebuchet MS" panose="020B0603020202020204" pitchFamily="34" charset="0"/>
              </a:endParaRPr>
            </a:p>
            <a:p>
              <a:pPr algn="ctr">
                <a:lnSpc>
                  <a:spcPct val="90000"/>
                </a:lnSpc>
                <a:defRPr sz="2800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>
                  <a:latin typeface="Trebuchet MS" panose="020B0603020202020204" pitchFamily="34" charset="0"/>
                </a:rPr>
                <a:t>Survivors</a:t>
              </a:r>
            </a:p>
          </p:txBody>
        </p:sp>
      </p:grpSp>
      <p:grpSp>
        <p:nvGrpSpPr>
          <p:cNvPr id="184" name="Rounded Rectangle 9"/>
          <p:cNvGrpSpPr/>
          <p:nvPr/>
        </p:nvGrpSpPr>
        <p:grpSpPr>
          <a:xfrm>
            <a:off x="1125326" y="4032473"/>
            <a:ext cx="3300254" cy="1087827"/>
            <a:chOff x="-1" y="0"/>
            <a:chExt cx="3300253" cy="1087825"/>
          </a:xfrm>
        </p:grpSpPr>
        <p:sp>
          <p:nvSpPr>
            <p:cNvPr id="182" name="Rounded Rectangle"/>
            <p:cNvSpPr/>
            <p:nvPr/>
          </p:nvSpPr>
          <p:spPr>
            <a:xfrm>
              <a:off x="-1" y="0"/>
              <a:ext cx="3300253" cy="1087825"/>
            </a:xfrm>
            <a:prstGeom prst="roundRect">
              <a:avLst>
                <a:gd name="adj" fmla="val 16667"/>
              </a:avLst>
            </a:prstGeom>
            <a:solidFill>
              <a:srgbClr val="009193">
                <a:alpha val="52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90000"/>
                </a:lnSpc>
                <a:defRPr sz="2700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183" name="Counseling Services"/>
            <p:cNvSpPr txBox="1"/>
            <p:nvPr/>
          </p:nvSpPr>
          <p:spPr>
            <a:xfrm>
              <a:off x="53102" y="123606"/>
              <a:ext cx="3194047" cy="8402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lnSpc>
                  <a:spcPct val="90000"/>
                </a:lnSpc>
                <a:defRPr sz="2700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>
                  <a:latin typeface="Trebuchet MS" panose="020B0603020202020204" pitchFamily="34" charset="0"/>
                </a:rPr>
                <a:t>Educating the Community</a:t>
              </a:r>
            </a:p>
          </p:txBody>
        </p:sp>
      </p:grpSp>
      <p:grpSp>
        <p:nvGrpSpPr>
          <p:cNvPr id="187" name="Rounded Rectangle 10"/>
          <p:cNvGrpSpPr/>
          <p:nvPr/>
        </p:nvGrpSpPr>
        <p:grpSpPr>
          <a:xfrm>
            <a:off x="4648201" y="2587449"/>
            <a:ext cx="3276605" cy="1337576"/>
            <a:chOff x="0" y="0"/>
            <a:chExt cx="3276604" cy="1337575"/>
          </a:xfrm>
        </p:grpSpPr>
        <p:sp>
          <p:nvSpPr>
            <p:cNvPr id="185" name="Rounded Rectangle"/>
            <p:cNvSpPr/>
            <p:nvPr/>
          </p:nvSpPr>
          <p:spPr>
            <a:xfrm>
              <a:off x="0" y="0"/>
              <a:ext cx="3276604" cy="1087824"/>
            </a:xfrm>
            <a:prstGeom prst="roundRect">
              <a:avLst>
                <a:gd name="adj" fmla="val 16667"/>
              </a:avLst>
            </a:prstGeom>
            <a:solidFill>
              <a:srgbClr val="009193">
                <a:alpha val="52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90000"/>
                </a:lnSpc>
                <a:defRPr sz="2700" b="1"/>
              </a:pPr>
              <a:endParaRPr/>
            </a:p>
          </p:txBody>
        </p:sp>
        <p:sp>
          <p:nvSpPr>
            <p:cNvPr id="186" name="Medical Care &amp; Legal Support"/>
            <p:cNvSpPr txBox="1"/>
            <p:nvPr/>
          </p:nvSpPr>
          <p:spPr>
            <a:xfrm>
              <a:off x="41194" y="123401"/>
              <a:ext cx="3170400" cy="1214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lnSpc>
                  <a:spcPct val="90000"/>
                </a:lnSpc>
                <a:defRPr sz="2700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>
                  <a:latin typeface="Trebuchet MS" panose="020B0603020202020204" pitchFamily="34" charset="0"/>
                </a:rPr>
                <a:t>Medical-Forensic Exams</a:t>
              </a:r>
            </a:p>
            <a:p>
              <a:pPr algn="ctr">
                <a:lnSpc>
                  <a:spcPct val="90000"/>
                </a:lnSpc>
                <a:defRPr sz="2700" b="1"/>
              </a:pPr>
              <a:endParaRPr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90" name="Rounded Rectangle 13"/>
          <p:cNvGrpSpPr/>
          <p:nvPr/>
        </p:nvGrpSpPr>
        <p:grpSpPr>
          <a:xfrm>
            <a:off x="4624387" y="4032473"/>
            <a:ext cx="3300419" cy="1087445"/>
            <a:chOff x="-1" y="-1"/>
            <a:chExt cx="3300417" cy="1087444"/>
          </a:xfrm>
        </p:grpSpPr>
        <p:sp>
          <p:nvSpPr>
            <p:cNvPr id="188" name="Rounded Rectangle"/>
            <p:cNvSpPr/>
            <p:nvPr/>
          </p:nvSpPr>
          <p:spPr>
            <a:xfrm>
              <a:off x="-1" y="-1"/>
              <a:ext cx="3300417" cy="1087444"/>
            </a:xfrm>
            <a:prstGeom prst="roundRect">
              <a:avLst>
                <a:gd name="adj" fmla="val 16667"/>
              </a:avLst>
            </a:prstGeom>
            <a:solidFill>
              <a:srgbClr val="009193">
                <a:alpha val="52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90000"/>
                </a:lnSpc>
                <a:defRPr sz="2700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endParaRPr/>
            </a:p>
          </p:txBody>
        </p:sp>
        <p:sp>
          <p:nvSpPr>
            <p:cNvPr id="189" name="Prevention &amp; Education"/>
            <p:cNvSpPr txBox="1"/>
            <p:nvPr/>
          </p:nvSpPr>
          <p:spPr>
            <a:xfrm>
              <a:off x="53080" y="123606"/>
              <a:ext cx="3194249" cy="8402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lnSpc>
                  <a:spcPct val="90000"/>
                </a:lnSpc>
                <a:defRPr sz="2700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>
                  <a:latin typeface="Trebuchet MS" panose="020B0603020202020204" pitchFamily="34" charset="0"/>
                </a:rPr>
                <a:t>Advocating for Legal Reform</a:t>
              </a:r>
            </a:p>
          </p:txBody>
        </p:sp>
      </p:grpSp>
      <p:pic>
        <p:nvPicPr>
          <p:cNvPr id="191" name="Picture 12" descr="Pictur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94575" y="307601"/>
            <a:ext cx="5701248" cy="2207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Footer Placeholder 4"/>
          <p:cNvSpPr txBox="1"/>
          <p:nvPr/>
        </p:nvSpPr>
        <p:spPr>
          <a:xfrm>
            <a:off x="224124" y="6406785"/>
            <a:ext cx="3683474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200" cap="all" spc="130">
                <a:solidFill>
                  <a:schemeClr val="accent1"/>
                </a:solidFill>
              </a:defRPr>
            </a:lvl1pPr>
          </a:lstStyle>
          <a:p>
            <a:r>
              <a:t>CREATING A HEALTHIER HAWAIʻI</a:t>
            </a:r>
          </a:p>
        </p:txBody>
      </p:sp>
      <p:sp>
        <p:nvSpPr>
          <p:cNvPr id="212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8976291" y="29810"/>
            <a:ext cx="167710" cy="21470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213" name="Text Placeholder 8"/>
          <p:cNvSpPr txBox="1">
            <a:spLocks noGrp="1"/>
          </p:cNvSpPr>
          <p:nvPr>
            <p:ph type="body" sz="quarter" idx="1"/>
          </p:nvPr>
        </p:nvSpPr>
        <p:spPr>
          <a:xfrm>
            <a:off x="223838" y="5985719"/>
            <a:ext cx="6062664" cy="203644"/>
          </a:xfrm>
          <a:prstGeom prst="rect">
            <a:avLst/>
          </a:prstGeom>
        </p:spPr>
        <p:txBody>
          <a:bodyPr/>
          <a:lstStyle>
            <a:lvl1pPr defTabSz="214884">
              <a:spcBef>
                <a:spcPts val="0"/>
              </a:spcBef>
              <a:defRPr sz="658">
                <a:solidFill>
                  <a:srgbClr val="535353"/>
                </a:solidFill>
                <a:uFill>
                  <a:solidFill>
                    <a:srgbClr val="075290"/>
                  </a:solidFill>
                </a:u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u="sng"/>
            </a:pPr>
            <a:r>
              <a:rPr u="none"/>
              <a:t>Basile KC, Smith SG, Breiding MJ, Black MC, Mahendra RR. Sexual Violence Surveillance: Uniform Definitions and Recommended Data Elements, Version 2.0</a:t>
            </a:r>
          </a:p>
        </p:txBody>
      </p:sp>
      <p:sp>
        <p:nvSpPr>
          <p:cNvPr id="214" name="Title 1"/>
          <p:cNvSpPr txBox="1"/>
          <p:nvPr/>
        </p:nvSpPr>
        <p:spPr>
          <a:xfrm>
            <a:off x="593313" y="626689"/>
            <a:ext cx="7772400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39687">
              <a:defRPr sz="4400">
                <a:solidFill>
                  <a:schemeClr val="accent5">
                    <a:lumOff val="-7254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algn="ctr"/>
            <a:r>
              <a:rPr dirty="0"/>
              <a:t>Defining Sexual Violence</a:t>
            </a:r>
          </a:p>
        </p:txBody>
      </p:sp>
      <p:sp>
        <p:nvSpPr>
          <p:cNvPr id="215" name="Content Placeholder 2"/>
          <p:cNvSpPr txBox="1"/>
          <p:nvPr/>
        </p:nvSpPr>
        <p:spPr>
          <a:xfrm>
            <a:off x="381000" y="1699895"/>
            <a:ext cx="7772400" cy="954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 sz="2800">
                <a:solidFill>
                  <a:srgbClr val="005B5B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r>
              <a:rPr dirty="0">
                <a:latin typeface="Trebuchet MS" panose="020B0603020202020204" pitchFamily="34" charset="0"/>
              </a:rPr>
              <a:t>The Center for Disease Control (CDC) defines sexual violence as:</a:t>
            </a:r>
          </a:p>
        </p:txBody>
      </p:sp>
      <p:sp>
        <p:nvSpPr>
          <p:cNvPr id="216" name="Rectangle 3"/>
          <p:cNvSpPr txBox="1"/>
          <p:nvPr/>
        </p:nvSpPr>
        <p:spPr>
          <a:xfrm>
            <a:off x="168687" y="3245932"/>
            <a:ext cx="8197026" cy="1290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1" indent="228600" algn="ctr" defTabSz="429768">
              <a:spcBef>
                <a:spcPts val="100"/>
              </a:spcBef>
              <a:defRPr sz="2800">
                <a:solidFill>
                  <a:srgbClr val="000000"/>
                </a:solidFill>
                <a:latin typeface="Avenir Book Oblique"/>
                <a:ea typeface="Avenir Book Oblique"/>
                <a:cs typeface="Avenir Book Oblique"/>
                <a:sym typeface="Avenir Book Oblique"/>
              </a:defRPr>
            </a:pPr>
            <a:r>
              <a:rPr i="1" dirty="0">
                <a:latin typeface="Trebuchet MS" panose="020B0603020202020204" pitchFamily="34" charset="0"/>
              </a:rPr>
              <a:t>a sexual act committed against someone without that person’s freely given consent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Footer Placeholder 4"/>
          <p:cNvSpPr txBox="1"/>
          <p:nvPr/>
        </p:nvSpPr>
        <p:spPr>
          <a:xfrm>
            <a:off x="224124" y="6406785"/>
            <a:ext cx="3683474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200" cap="all" spc="130">
                <a:solidFill>
                  <a:schemeClr val="accent1"/>
                </a:solidFill>
              </a:defRPr>
            </a:lvl1pPr>
          </a:lstStyle>
          <a:p>
            <a:r>
              <a:t>CREATING A HEALTHIER HAWAIʻI</a:t>
            </a:r>
          </a:p>
        </p:txBody>
      </p:sp>
      <p:sp>
        <p:nvSpPr>
          <p:cNvPr id="219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8976291" y="29810"/>
            <a:ext cx="167710" cy="21470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220" name="Title 1"/>
          <p:cNvSpPr txBox="1"/>
          <p:nvPr/>
        </p:nvSpPr>
        <p:spPr>
          <a:xfrm>
            <a:off x="-1" y="611936"/>
            <a:ext cx="9144001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39687" algn="ctr">
              <a:defRPr sz="4200">
                <a:solidFill>
                  <a:schemeClr val="accent5">
                    <a:lumOff val="-7254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The Spectrum of Sexual Violence</a:t>
            </a:r>
          </a:p>
        </p:txBody>
      </p:sp>
      <p:sp>
        <p:nvSpPr>
          <p:cNvPr id="221" name="Slide Number Placeholder 1"/>
          <p:cNvSpPr txBox="1"/>
          <p:nvPr/>
        </p:nvSpPr>
        <p:spPr>
          <a:xfrm>
            <a:off x="8976296" y="29811"/>
            <a:ext cx="167708" cy="214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algn="r">
              <a:defRPr sz="900">
                <a:solidFill>
                  <a:srgbClr val="808080"/>
                </a:solidFill>
              </a:defRPr>
            </a:pPr>
            <a:fld id="{86CB4B4D-7CA3-9044-876B-883B54F8677D}" type="slidenum">
              <a:t>4</a:t>
            </a:fld>
            <a:r>
              <a:t>￼</a:t>
            </a:r>
          </a:p>
        </p:txBody>
      </p:sp>
      <p:sp>
        <p:nvSpPr>
          <p:cNvPr id="222" name="Rectangle 9"/>
          <p:cNvSpPr/>
          <p:nvPr/>
        </p:nvSpPr>
        <p:spPr>
          <a:xfrm>
            <a:off x="-8889" y="1718501"/>
            <a:ext cx="2829361" cy="1360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3439" y="0"/>
                </a:lnTo>
                <a:lnTo>
                  <a:pt x="21600" y="10800"/>
                </a:lnTo>
                <a:lnTo>
                  <a:pt x="1343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4">
              <a:satOff val="-31794"/>
              <a:lumOff val="33725"/>
            </a:schemeClr>
          </a:solidFill>
          <a:ln w="38100">
            <a:solidFill>
              <a:srgbClr val="256B75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 algn="ctr">
              <a:defRPr sz="2000" b="1"/>
            </a:pPr>
            <a:endParaRPr/>
          </a:p>
        </p:txBody>
      </p:sp>
      <p:sp>
        <p:nvSpPr>
          <p:cNvPr id="223" name="TextBox 18"/>
          <p:cNvSpPr txBox="1"/>
          <p:nvPr/>
        </p:nvSpPr>
        <p:spPr>
          <a:xfrm>
            <a:off x="204648" y="1964692"/>
            <a:ext cx="1689200" cy="923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en-US" dirty="0" smtClean="0"/>
              <a:t>Physically</a:t>
            </a:r>
          </a:p>
          <a:p>
            <a:pPr>
              <a:defRPr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 smtClean="0"/>
              <a:t>Forced</a:t>
            </a:r>
            <a:endParaRPr dirty="0"/>
          </a:p>
          <a:p>
            <a:pPr>
              <a:defRPr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Penetration</a:t>
            </a:r>
          </a:p>
        </p:txBody>
      </p:sp>
      <p:sp>
        <p:nvSpPr>
          <p:cNvPr id="224" name="Rectangle 9"/>
          <p:cNvSpPr/>
          <p:nvPr/>
        </p:nvSpPr>
        <p:spPr>
          <a:xfrm>
            <a:off x="1717143" y="1718501"/>
            <a:ext cx="3007880" cy="1360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3439" y="0"/>
                </a:lnTo>
                <a:lnTo>
                  <a:pt x="21600" y="10800"/>
                </a:lnTo>
                <a:lnTo>
                  <a:pt x="1343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4">
              <a:satOff val="-31794"/>
              <a:lumOff val="33725"/>
            </a:schemeClr>
          </a:solidFill>
          <a:ln w="38100">
            <a:solidFill>
              <a:srgbClr val="256B75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 algn="ctr">
              <a:defRPr sz="2000" b="1"/>
            </a:pPr>
            <a:endParaRPr/>
          </a:p>
        </p:txBody>
      </p:sp>
      <p:sp>
        <p:nvSpPr>
          <p:cNvPr id="225" name="TextBox 18"/>
          <p:cNvSpPr txBox="1"/>
          <p:nvPr/>
        </p:nvSpPr>
        <p:spPr>
          <a:xfrm>
            <a:off x="1871867" y="1951548"/>
            <a:ext cx="1689200" cy="923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dirty="0"/>
              <a:t>Alcohol/Drug Facilitated Penetration</a:t>
            </a:r>
          </a:p>
        </p:txBody>
      </p:sp>
      <p:sp>
        <p:nvSpPr>
          <p:cNvPr id="228" name="Rectangle 9"/>
          <p:cNvSpPr/>
          <p:nvPr/>
        </p:nvSpPr>
        <p:spPr>
          <a:xfrm>
            <a:off x="3417164" y="1718501"/>
            <a:ext cx="2869338" cy="1360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3439" y="0"/>
                </a:lnTo>
                <a:lnTo>
                  <a:pt x="21600" y="10800"/>
                </a:lnTo>
                <a:lnTo>
                  <a:pt x="1343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4">
              <a:satOff val="-31794"/>
              <a:lumOff val="33725"/>
            </a:schemeClr>
          </a:solidFill>
          <a:ln w="38100">
            <a:solidFill>
              <a:srgbClr val="256B75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 algn="ctr">
              <a:defRPr sz="2000" b="1"/>
            </a:pPr>
            <a:endParaRPr/>
          </a:p>
        </p:txBody>
      </p:sp>
      <p:sp>
        <p:nvSpPr>
          <p:cNvPr id="229" name="TextBox 18"/>
          <p:cNvSpPr txBox="1"/>
          <p:nvPr/>
        </p:nvSpPr>
        <p:spPr>
          <a:xfrm>
            <a:off x="3478125" y="1974654"/>
            <a:ext cx="1689200" cy="923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 smtClean="0"/>
              <a:t>Non</a:t>
            </a:r>
            <a:r>
              <a:rPr lang="en-US" dirty="0" smtClean="0"/>
              <a:t>-</a:t>
            </a:r>
            <a:r>
              <a:rPr dirty="0" smtClean="0"/>
              <a:t>physical</a:t>
            </a:r>
            <a:r>
              <a:rPr lang="en-US" dirty="0" smtClean="0"/>
              <a:t>ly</a:t>
            </a:r>
            <a:r>
              <a:rPr dirty="0" smtClean="0"/>
              <a:t> </a:t>
            </a:r>
            <a:endParaRPr dirty="0"/>
          </a:p>
          <a:p>
            <a:pPr>
              <a:defRPr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 smtClean="0"/>
              <a:t>Force</a:t>
            </a:r>
            <a:r>
              <a:rPr lang="en-US" dirty="0" smtClean="0"/>
              <a:t>d</a:t>
            </a:r>
          </a:p>
          <a:p>
            <a:pPr>
              <a:defRPr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en-US" dirty="0" smtClean="0"/>
              <a:t>Penetration</a:t>
            </a:r>
            <a:endParaRPr dirty="0"/>
          </a:p>
        </p:txBody>
      </p:sp>
      <p:sp>
        <p:nvSpPr>
          <p:cNvPr id="230" name="Rectangle 9"/>
          <p:cNvSpPr/>
          <p:nvPr/>
        </p:nvSpPr>
        <p:spPr>
          <a:xfrm>
            <a:off x="5151549" y="1718501"/>
            <a:ext cx="3329479" cy="1360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3439" y="0"/>
                </a:lnTo>
                <a:lnTo>
                  <a:pt x="21600" y="10800"/>
                </a:lnTo>
                <a:lnTo>
                  <a:pt x="1343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4">
              <a:satOff val="-31794"/>
              <a:lumOff val="33725"/>
            </a:schemeClr>
          </a:solidFill>
          <a:ln w="38100">
            <a:solidFill>
              <a:srgbClr val="256B75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 algn="ctr">
              <a:defRPr sz="2000" b="1"/>
            </a:pPr>
            <a:endParaRPr/>
          </a:p>
        </p:txBody>
      </p:sp>
      <p:sp>
        <p:nvSpPr>
          <p:cNvPr id="231" name="TextBox 18"/>
          <p:cNvSpPr txBox="1"/>
          <p:nvPr/>
        </p:nvSpPr>
        <p:spPr>
          <a:xfrm>
            <a:off x="5268512" y="1900508"/>
            <a:ext cx="1689200" cy="923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Unwanted </a:t>
            </a:r>
          </a:p>
          <a:p>
            <a:pPr>
              <a:defRPr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Sexual</a:t>
            </a:r>
          </a:p>
          <a:p>
            <a:pPr>
              <a:defRPr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Contact</a:t>
            </a:r>
          </a:p>
        </p:txBody>
      </p:sp>
      <p:sp>
        <p:nvSpPr>
          <p:cNvPr id="232" name="Rectangle 9"/>
          <p:cNvSpPr/>
          <p:nvPr/>
        </p:nvSpPr>
        <p:spPr>
          <a:xfrm>
            <a:off x="6713028" y="1718501"/>
            <a:ext cx="2434899" cy="13538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3439" y="0"/>
                </a:lnTo>
                <a:lnTo>
                  <a:pt x="21600" y="10800"/>
                </a:lnTo>
                <a:lnTo>
                  <a:pt x="1343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4">
              <a:satOff val="-31794"/>
              <a:lumOff val="33725"/>
            </a:schemeClr>
          </a:solidFill>
          <a:ln w="38100">
            <a:solidFill>
              <a:srgbClr val="256B75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 algn="ctr">
              <a:defRPr sz="2000" b="1"/>
            </a:pPr>
            <a:endParaRPr/>
          </a:p>
        </p:txBody>
      </p:sp>
      <p:sp>
        <p:nvSpPr>
          <p:cNvPr id="233" name="TextBox 18"/>
          <p:cNvSpPr txBox="1"/>
          <p:nvPr/>
        </p:nvSpPr>
        <p:spPr>
          <a:xfrm>
            <a:off x="6856546" y="1807518"/>
            <a:ext cx="1689199" cy="1200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>
                <a:latin typeface="Trebuchet MS" panose="020B0603020202020204" pitchFamily="34" charset="0"/>
              </a:rPr>
              <a:t>Noncontact</a:t>
            </a:r>
          </a:p>
          <a:p>
            <a:pPr>
              <a:defRPr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>
                <a:latin typeface="Trebuchet MS" panose="020B0603020202020204" pitchFamily="34" charset="0"/>
              </a:rPr>
              <a:t>Unwanted</a:t>
            </a:r>
          </a:p>
          <a:p>
            <a:pPr>
              <a:defRPr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>
                <a:latin typeface="Trebuchet MS" panose="020B0603020202020204" pitchFamily="34" charset="0"/>
              </a:rPr>
              <a:t>Sexual </a:t>
            </a:r>
          </a:p>
          <a:p>
            <a:pPr>
              <a:defRPr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>
                <a:latin typeface="Trebuchet MS" panose="020B0603020202020204" pitchFamily="34" charset="0"/>
              </a:rPr>
              <a:t>Experiences</a:t>
            </a:r>
          </a:p>
        </p:txBody>
      </p:sp>
      <p:sp>
        <p:nvSpPr>
          <p:cNvPr id="234" name="Content Placeholder 2"/>
          <p:cNvSpPr txBox="1"/>
          <p:nvPr/>
        </p:nvSpPr>
        <p:spPr>
          <a:xfrm>
            <a:off x="417554" y="4261933"/>
            <a:ext cx="7935964" cy="177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numCol="2" spcCol="396798"/>
          <a:lstStyle/>
          <a:p>
            <a:pPr marL="280736" indent="-280736" algn="just">
              <a:spcBef>
                <a:spcPts val="400"/>
              </a:spcBef>
              <a:buSzPct val="100000"/>
              <a:buChar char="•"/>
              <a:defRPr sz="2200">
                <a:solidFill>
                  <a:srgbClr val="000000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2000" dirty="0">
                <a:latin typeface="Trebuchet MS" panose="020B0603020202020204" pitchFamily="34" charset="0"/>
              </a:rPr>
              <a:t>Force</a:t>
            </a:r>
          </a:p>
          <a:p>
            <a:pPr marL="280736" indent="-280736" algn="just">
              <a:spcBef>
                <a:spcPts val="400"/>
              </a:spcBef>
              <a:buSzPct val="100000"/>
              <a:buChar char="•"/>
              <a:defRPr sz="2200">
                <a:solidFill>
                  <a:srgbClr val="000000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2000" dirty="0">
                <a:latin typeface="Trebuchet MS" panose="020B0603020202020204" pitchFamily="34" charset="0"/>
              </a:rPr>
              <a:t>Coercion                   </a:t>
            </a:r>
          </a:p>
          <a:p>
            <a:pPr marL="280736" indent="-280736" algn="just">
              <a:spcBef>
                <a:spcPts val="400"/>
              </a:spcBef>
              <a:buSzPct val="100000"/>
              <a:buChar char="•"/>
              <a:defRPr sz="2200">
                <a:solidFill>
                  <a:srgbClr val="000000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2000" dirty="0">
                <a:latin typeface="Trebuchet MS" panose="020B0603020202020204" pitchFamily="34" charset="0"/>
              </a:rPr>
              <a:t>Misuse of power</a:t>
            </a:r>
          </a:p>
          <a:p>
            <a:pPr marL="280736" indent="-280736" algn="just">
              <a:spcBef>
                <a:spcPts val="400"/>
              </a:spcBef>
              <a:buSzPct val="100000"/>
              <a:buChar char="•"/>
              <a:defRPr sz="2200">
                <a:solidFill>
                  <a:srgbClr val="000000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2000" dirty="0">
                <a:latin typeface="Trebuchet MS" panose="020B0603020202020204" pitchFamily="34" charset="0"/>
              </a:rPr>
              <a:t>Intimidation</a:t>
            </a:r>
          </a:p>
          <a:p>
            <a:pPr marL="280736" indent="-280736" algn="just">
              <a:spcBef>
                <a:spcPts val="400"/>
              </a:spcBef>
              <a:buSzPct val="100000"/>
              <a:buChar char="•"/>
              <a:defRPr sz="2200">
                <a:solidFill>
                  <a:srgbClr val="000000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2000" dirty="0">
                <a:latin typeface="Trebuchet MS" panose="020B0603020202020204" pitchFamily="34" charset="0"/>
              </a:rPr>
              <a:t>Exploitation of vulnerability</a:t>
            </a:r>
          </a:p>
          <a:p>
            <a:pPr marL="280736" indent="-280736" algn="just">
              <a:spcBef>
                <a:spcPts val="400"/>
              </a:spcBef>
              <a:buSzPct val="100000"/>
              <a:buChar char="•"/>
              <a:defRPr sz="2200">
                <a:solidFill>
                  <a:srgbClr val="000000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2000" dirty="0">
                <a:latin typeface="Trebuchet MS" panose="020B0603020202020204" pitchFamily="34" charset="0"/>
              </a:rPr>
              <a:t>Grooming tactics</a:t>
            </a:r>
          </a:p>
          <a:p>
            <a:pPr marL="280736" indent="-280736" algn="just">
              <a:spcBef>
                <a:spcPts val="400"/>
              </a:spcBef>
              <a:buSzPct val="100000"/>
              <a:buChar char="•"/>
              <a:defRPr sz="2200">
                <a:solidFill>
                  <a:srgbClr val="000000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2000" dirty="0">
                <a:latin typeface="Trebuchet MS" panose="020B0603020202020204" pitchFamily="34" charset="0"/>
              </a:rPr>
              <a:t>Degradation of character</a:t>
            </a:r>
          </a:p>
          <a:p>
            <a:pPr marL="280736" indent="-280736" algn="just">
              <a:spcBef>
                <a:spcPts val="400"/>
              </a:spcBef>
              <a:buSzPct val="100000"/>
              <a:buChar char="•"/>
              <a:defRPr sz="2200">
                <a:solidFill>
                  <a:srgbClr val="000000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2000" dirty="0">
                <a:latin typeface="Trebuchet MS" panose="020B0603020202020204" pitchFamily="34" charset="0"/>
              </a:rPr>
              <a:t>Fraud</a:t>
            </a:r>
          </a:p>
        </p:txBody>
      </p:sp>
      <p:sp>
        <p:nvSpPr>
          <p:cNvPr id="235" name="Each form of sexual violence can contain an element of"/>
          <p:cNvSpPr txBox="1"/>
          <p:nvPr/>
        </p:nvSpPr>
        <p:spPr>
          <a:xfrm>
            <a:off x="309135" y="3458147"/>
            <a:ext cx="8525730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spcBef>
                <a:spcPts val="400"/>
              </a:spcBef>
              <a:defRPr sz="2600">
                <a:solidFill>
                  <a:srgbClr val="005B5B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r>
              <a:rPr dirty="0">
                <a:latin typeface="Trebuchet MS" panose="020B0603020202020204" pitchFamily="34" charset="0"/>
              </a:rPr>
              <a:t>Each form of sexual violence can contain an element of </a:t>
            </a:r>
          </a:p>
        </p:txBody>
      </p:sp>
      <p:sp>
        <p:nvSpPr>
          <p:cNvPr id="236" name="Text Placeholder 8"/>
          <p:cNvSpPr txBox="1">
            <a:spLocks noGrp="1"/>
          </p:cNvSpPr>
          <p:nvPr>
            <p:ph type="body" sz="quarter" idx="1"/>
          </p:nvPr>
        </p:nvSpPr>
        <p:spPr>
          <a:xfrm>
            <a:off x="223838" y="6121071"/>
            <a:ext cx="6062664" cy="203644"/>
          </a:xfrm>
          <a:prstGeom prst="rect">
            <a:avLst/>
          </a:prstGeom>
        </p:spPr>
        <p:txBody>
          <a:bodyPr/>
          <a:lstStyle>
            <a:lvl1pPr defTabSz="214884">
              <a:spcBef>
                <a:spcPts val="0"/>
              </a:spcBef>
              <a:defRPr sz="658">
                <a:solidFill>
                  <a:srgbClr val="535353"/>
                </a:solidFill>
                <a:uFill>
                  <a:solidFill>
                    <a:srgbClr val="075290"/>
                  </a:solidFill>
                </a:u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u="sng"/>
            </a:pPr>
            <a:r>
              <a:rPr u="none"/>
              <a:t>Basile KC, Smith SG, Breiding MJ, Black MC, Mahendra RR. Sexual Violence Surveillance: Uniform Definitions and Recommended Data Elements, Version 2.0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Footer Placeholder 4"/>
          <p:cNvSpPr txBox="1"/>
          <p:nvPr/>
        </p:nvSpPr>
        <p:spPr>
          <a:xfrm>
            <a:off x="224124" y="6406785"/>
            <a:ext cx="3683474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200" cap="all" spc="130">
                <a:solidFill>
                  <a:schemeClr val="accent1"/>
                </a:solidFill>
              </a:defRPr>
            </a:lvl1pPr>
          </a:lstStyle>
          <a:p>
            <a:r>
              <a:t>CREATING A HEALTHIER HAWAIʻI</a:t>
            </a:r>
          </a:p>
        </p:txBody>
      </p:sp>
      <p:sp>
        <p:nvSpPr>
          <p:cNvPr id="239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8976291" y="29810"/>
            <a:ext cx="167710" cy="21470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240" name="Text Placeholder 8"/>
          <p:cNvSpPr txBox="1">
            <a:spLocks noGrp="1"/>
          </p:cNvSpPr>
          <p:nvPr>
            <p:ph type="body" sz="quarter" idx="1"/>
          </p:nvPr>
        </p:nvSpPr>
        <p:spPr>
          <a:xfrm>
            <a:off x="223838" y="5985719"/>
            <a:ext cx="6062664" cy="203644"/>
          </a:xfrm>
          <a:prstGeom prst="rect">
            <a:avLst/>
          </a:prstGeom>
        </p:spPr>
        <p:txBody>
          <a:bodyPr/>
          <a:lstStyle>
            <a:lvl1pPr defTabSz="214884">
              <a:spcBef>
                <a:spcPts val="0"/>
              </a:spcBef>
              <a:defRPr sz="658">
                <a:solidFill>
                  <a:srgbClr val="535353"/>
                </a:solidFill>
                <a:uFill>
                  <a:solidFill>
                    <a:srgbClr val="075290"/>
                  </a:solidFill>
                </a:u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u="sng"/>
            </a:pPr>
            <a:r>
              <a:rPr u="none"/>
              <a:t>Basile KC, Smith SG, Breiding MJ, Black MC, Mahendra RR. Sexual Violence Surveillance: Uniform Definitions and Recommended Data Elements, Version 2.0</a:t>
            </a:r>
          </a:p>
        </p:txBody>
      </p:sp>
      <p:sp>
        <p:nvSpPr>
          <p:cNvPr id="241" name="Title 1"/>
          <p:cNvSpPr txBox="1"/>
          <p:nvPr/>
        </p:nvSpPr>
        <p:spPr>
          <a:xfrm>
            <a:off x="304800" y="664081"/>
            <a:ext cx="8534400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39687" algn="ctr">
              <a:defRPr sz="4200">
                <a:solidFill>
                  <a:schemeClr val="accent5">
                    <a:lumOff val="-7254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Prevalence of Sexual Violence</a:t>
            </a:r>
          </a:p>
        </p:txBody>
      </p:sp>
      <p:sp>
        <p:nvSpPr>
          <p:cNvPr id="242" name="TextBox 13"/>
          <p:cNvSpPr txBox="1"/>
          <p:nvPr/>
        </p:nvSpPr>
        <p:spPr>
          <a:xfrm>
            <a:off x="2807369" y="1702376"/>
            <a:ext cx="4227514" cy="1846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6600">
                <a:solidFill>
                  <a:srgbClr val="FF0000"/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dirty="0">
                <a:solidFill>
                  <a:srgbClr val="548793"/>
                </a:solidFill>
                <a:latin typeface="Trebuchet MS" panose="020B0603020202020204" pitchFamily="34" charset="0"/>
              </a:rPr>
              <a:t>1</a:t>
            </a:r>
            <a:r>
              <a:rPr dirty="0">
                <a:solidFill>
                  <a:schemeClr val="accent6"/>
                </a:solidFill>
                <a:latin typeface="Trebuchet MS" panose="020B0603020202020204" pitchFamily="34" charset="0"/>
              </a:rPr>
              <a:t> </a:t>
            </a:r>
            <a:r>
              <a:rPr sz="4800" dirty="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sz="4800" dirty="0">
                <a:solidFill>
                  <a:schemeClr val="accent6"/>
                </a:solidFill>
                <a:latin typeface="Trebuchet MS" panose="020B0603020202020204" pitchFamily="34" charset="0"/>
              </a:rPr>
              <a:t> </a:t>
            </a:r>
            <a:r>
              <a:rPr dirty="0">
                <a:solidFill>
                  <a:srgbClr val="588791"/>
                </a:solidFill>
                <a:latin typeface="Trebuchet MS" panose="020B0603020202020204" pitchFamily="34" charset="0"/>
              </a:rPr>
              <a:t>5</a:t>
            </a:r>
            <a:r>
              <a:rPr dirty="0">
                <a:solidFill>
                  <a:schemeClr val="accent6"/>
                </a:solidFill>
                <a:latin typeface="Trebuchet MS" panose="020B0603020202020204" pitchFamily="34" charset="0"/>
              </a:rPr>
              <a:t> </a:t>
            </a:r>
          </a:p>
          <a:p>
            <a:pPr>
              <a:defRPr sz="6600">
                <a:solidFill>
                  <a:srgbClr val="FF0000"/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lang="en-US" sz="48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Women</a:t>
            </a:r>
            <a:endParaRPr sz="4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43" name="TextBox 15"/>
          <p:cNvSpPr txBox="1"/>
          <p:nvPr/>
        </p:nvSpPr>
        <p:spPr>
          <a:xfrm>
            <a:off x="3475831" y="3737082"/>
            <a:ext cx="2890590" cy="1846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6600">
                <a:solidFill>
                  <a:srgbClr val="FF0000"/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dirty="0">
                <a:solidFill>
                  <a:srgbClr val="568792"/>
                </a:solidFill>
                <a:latin typeface="Trebuchet MS" panose="020B0603020202020204" pitchFamily="34" charset="0"/>
              </a:rPr>
              <a:t>1</a:t>
            </a:r>
            <a:r>
              <a:rPr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sz="4800" dirty="0">
                <a:solidFill>
                  <a:srgbClr val="000000"/>
                </a:solidFill>
                <a:latin typeface="Trebuchet MS" panose="020B0603020202020204" pitchFamily="34" charset="0"/>
              </a:rPr>
              <a:t>in </a:t>
            </a:r>
            <a:r>
              <a:rPr dirty="0">
                <a:solidFill>
                  <a:srgbClr val="588791"/>
                </a:solidFill>
                <a:latin typeface="Trebuchet MS" panose="020B0603020202020204" pitchFamily="34" charset="0"/>
              </a:rPr>
              <a:t>15</a:t>
            </a:r>
            <a:r>
              <a:rPr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48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Men</a:t>
            </a:r>
            <a:endParaRPr sz="4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244" name="Unknown-1.png" descr="Unknown-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2917" y="1792983"/>
            <a:ext cx="1822153" cy="1822153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flat-faces-icons-circle-3.png" descr="flat-faces-icons-circle-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04521" y="3844047"/>
            <a:ext cx="1858711" cy="18587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  <p:bldP spid="2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8912724" y="29810"/>
            <a:ext cx="231278" cy="21470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248" name="Title 1"/>
          <p:cNvSpPr txBox="1">
            <a:spLocks noGrp="1"/>
          </p:cNvSpPr>
          <p:nvPr>
            <p:ph type="title"/>
          </p:nvPr>
        </p:nvSpPr>
        <p:spPr>
          <a:xfrm>
            <a:off x="712316" y="432802"/>
            <a:ext cx="7772401" cy="809227"/>
          </a:xfrm>
          <a:prstGeom prst="rect">
            <a:avLst/>
          </a:prstGeom>
        </p:spPr>
        <p:txBody>
          <a:bodyPr/>
          <a:lstStyle>
            <a:lvl1pPr algn="ctr" defTabSz="448055">
              <a:defRPr sz="4704">
                <a:solidFill>
                  <a:schemeClr val="accent5">
                    <a:lumOff val="-7254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Education is Key</a:t>
            </a:r>
          </a:p>
        </p:txBody>
      </p:sp>
      <p:sp>
        <p:nvSpPr>
          <p:cNvPr id="249" name="Content Placeholder 2"/>
          <p:cNvSpPr txBox="1"/>
          <p:nvPr/>
        </p:nvSpPr>
        <p:spPr>
          <a:xfrm>
            <a:off x="685799" y="1872740"/>
            <a:ext cx="7772402" cy="2193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233412" indent="-233412" defTabSz="443484">
              <a:spcBef>
                <a:spcPts val="500"/>
              </a:spcBef>
              <a:buClr>
                <a:schemeClr val="accent1"/>
              </a:buClr>
              <a:buSzPct val="100000"/>
              <a:buChar char="•"/>
              <a:defRPr sz="2037">
                <a:solidFill>
                  <a:srgbClr val="000000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>
                <a:latin typeface="Trebuchet MS" panose="020B0603020202020204" pitchFamily="34" charset="0"/>
              </a:rPr>
              <a:t>Age appropriate materials and activities</a:t>
            </a:r>
            <a:endParaRPr dirty="0">
              <a:solidFill>
                <a:srgbClr val="404040"/>
              </a:solidFill>
              <a:latin typeface="Trebuchet MS" panose="020B0603020202020204" pitchFamily="34" charset="0"/>
            </a:endParaRPr>
          </a:p>
          <a:p>
            <a:pPr marL="233412" indent="-233412" defTabSz="443484">
              <a:spcBef>
                <a:spcPts val="500"/>
              </a:spcBef>
              <a:buClr>
                <a:schemeClr val="accent1"/>
              </a:buClr>
              <a:buSzPct val="100000"/>
              <a:buChar char="•"/>
              <a:defRPr sz="2037">
                <a:solidFill>
                  <a:srgbClr val="000000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>
                <a:latin typeface="Trebuchet MS" panose="020B0603020202020204" pitchFamily="34" charset="0"/>
              </a:rPr>
              <a:t>Aligns with Hawaii Content Performance Standards III</a:t>
            </a:r>
            <a:endParaRPr dirty="0">
              <a:solidFill>
                <a:srgbClr val="404040"/>
              </a:solidFill>
              <a:latin typeface="Trebuchet MS" panose="020B0603020202020204" pitchFamily="34" charset="0"/>
            </a:endParaRPr>
          </a:p>
          <a:p>
            <a:pPr marL="233412" indent="-233412" defTabSz="443484">
              <a:spcBef>
                <a:spcPts val="500"/>
              </a:spcBef>
              <a:buClr>
                <a:schemeClr val="accent1"/>
              </a:buClr>
              <a:buSzPct val="100000"/>
              <a:buChar char="•"/>
              <a:defRPr sz="2037">
                <a:solidFill>
                  <a:srgbClr val="000000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>
                <a:latin typeface="Trebuchet MS" panose="020B0603020202020204" pitchFamily="34" charset="0"/>
              </a:rPr>
              <a:t>Evidence-informed curricula</a:t>
            </a:r>
            <a:endParaRPr dirty="0">
              <a:solidFill>
                <a:srgbClr val="404040"/>
              </a:solidFill>
              <a:latin typeface="Trebuchet MS" panose="020B0603020202020204" pitchFamily="34" charset="0"/>
            </a:endParaRPr>
          </a:p>
          <a:p>
            <a:pPr marL="233412" indent="-233412" defTabSz="443484">
              <a:spcBef>
                <a:spcPts val="500"/>
              </a:spcBef>
              <a:buClr>
                <a:schemeClr val="accent1"/>
              </a:buClr>
              <a:buSzPct val="100000"/>
              <a:buChar char="•"/>
              <a:defRPr sz="2037">
                <a:solidFill>
                  <a:srgbClr val="000000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>
                <a:latin typeface="Trebuchet MS" panose="020B0603020202020204" pitchFamily="34" charset="0"/>
              </a:rPr>
              <a:t>Tools for educators</a:t>
            </a:r>
          </a:p>
          <a:p>
            <a:pPr marL="233412" indent="-233412" defTabSz="443484">
              <a:spcBef>
                <a:spcPts val="500"/>
              </a:spcBef>
              <a:buClr>
                <a:schemeClr val="accent1"/>
              </a:buClr>
              <a:buSzPct val="100000"/>
              <a:buChar char="•"/>
              <a:defRPr sz="2037">
                <a:solidFill>
                  <a:srgbClr val="000000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en-US" dirty="0" smtClean="0">
                <a:latin typeface="Trebuchet MS" panose="020B0603020202020204" pitchFamily="34" charset="0"/>
              </a:rPr>
              <a:t>Over 900 educators trained state-wide</a:t>
            </a:r>
            <a:endParaRPr dirty="0">
              <a:latin typeface="Trebuchet MS" panose="020B0603020202020204" pitchFamily="34" charset="0"/>
            </a:endParaRPr>
          </a:p>
        </p:txBody>
      </p:sp>
      <p:pic>
        <p:nvPicPr>
          <p:cNvPr id="25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4331" y="4132076"/>
            <a:ext cx="1573213" cy="1755777"/>
          </a:xfrm>
          <a:prstGeom prst="rect">
            <a:avLst/>
          </a:prstGeom>
          <a:ln w="38100">
            <a:solidFill>
              <a:srgbClr val="000000"/>
            </a:solidFill>
            <a:miter/>
          </a:ln>
        </p:spPr>
      </p:pic>
      <p:pic>
        <p:nvPicPr>
          <p:cNvPr id="251" name="Picture 6" descr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741580" y="4132869"/>
            <a:ext cx="1579565" cy="1754190"/>
          </a:xfrm>
          <a:prstGeom prst="rect">
            <a:avLst/>
          </a:prstGeom>
          <a:ln w="38100">
            <a:solidFill>
              <a:srgbClr val="000000"/>
            </a:solidFill>
            <a:miter/>
          </a:ln>
        </p:spPr>
      </p:pic>
      <p:sp>
        <p:nvSpPr>
          <p:cNvPr id="252" name="Rectangle 3"/>
          <p:cNvSpPr txBox="1"/>
          <p:nvPr/>
        </p:nvSpPr>
        <p:spPr>
          <a:xfrm>
            <a:off x="-49683" y="1366095"/>
            <a:ext cx="8991601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1" algn="ctr">
              <a:spcBef>
                <a:spcPts val="500"/>
              </a:spcBef>
              <a:defRPr sz="2400">
                <a:solidFill>
                  <a:srgbClr val="006D8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>
                <a:latin typeface="Trebuchet MS" panose="020B0603020202020204" pitchFamily="34" charset="0"/>
              </a:rPr>
              <a:t>Sexual Violence Prevention Curricula &amp; Training Program</a:t>
            </a:r>
          </a:p>
        </p:txBody>
      </p:sp>
      <p:pic>
        <p:nvPicPr>
          <p:cNvPr id="253" name="Picture 12" descr="Picture 1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030361" y="4143016"/>
            <a:ext cx="1580772" cy="1755777"/>
          </a:xfrm>
          <a:prstGeom prst="rect">
            <a:avLst/>
          </a:prstGeom>
          <a:ln w="38100">
            <a:solidFill>
              <a:srgbClr val="000000"/>
            </a:solidFill>
          </a:ln>
        </p:spPr>
      </p:pic>
      <p:pic>
        <p:nvPicPr>
          <p:cNvPr id="254" name="Picture 13" descr="Picture 1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875181" y="4121082"/>
            <a:ext cx="1601145" cy="1777763"/>
          </a:xfrm>
          <a:prstGeom prst="rect">
            <a:avLst/>
          </a:prstGeom>
          <a:ln w="38100">
            <a:solidFill>
              <a:srgbClr val="000000"/>
            </a:solidFill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Footer Placeholder 4"/>
          <p:cNvSpPr txBox="1"/>
          <p:nvPr/>
        </p:nvSpPr>
        <p:spPr>
          <a:xfrm>
            <a:off x="224124" y="6406785"/>
            <a:ext cx="3683474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200" cap="all" spc="130">
                <a:solidFill>
                  <a:schemeClr val="accent1"/>
                </a:solidFill>
              </a:defRPr>
            </a:lvl1pPr>
          </a:lstStyle>
          <a:p>
            <a:r>
              <a:t>CREATING A HEALTHIER HAWAIʻI</a:t>
            </a:r>
          </a:p>
        </p:txBody>
      </p:sp>
      <p:sp>
        <p:nvSpPr>
          <p:cNvPr id="268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8912723" y="29810"/>
            <a:ext cx="231277" cy="21470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pic>
        <p:nvPicPr>
          <p:cNvPr id="26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10176" r="4868" b="4278"/>
          <a:stretch>
            <a:fillRect/>
          </a:stretch>
        </p:blipFill>
        <p:spPr>
          <a:xfrm>
            <a:off x="357939" y="466888"/>
            <a:ext cx="1275715" cy="1189624"/>
          </a:xfrm>
          <a:prstGeom prst="rect">
            <a:avLst/>
          </a:prstGeom>
          <a:ln w="12700">
            <a:miter lim="400000"/>
          </a:ln>
        </p:spPr>
      </p:pic>
      <p:sp>
        <p:nvSpPr>
          <p:cNvPr id="270" name="Title 5"/>
          <p:cNvSpPr txBox="1">
            <a:spLocks noGrp="1"/>
          </p:cNvSpPr>
          <p:nvPr>
            <p:ph type="title"/>
          </p:nvPr>
        </p:nvSpPr>
        <p:spPr>
          <a:xfrm>
            <a:off x="995796" y="698358"/>
            <a:ext cx="7772400" cy="758131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accent5">
                    <a:lumOff val="-7254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Community Partnership</a:t>
            </a:r>
          </a:p>
        </p:txBody>
      </p:sp>
      <p:sp>
        <p:nvSpPr>
          <p:cNvPr id="271" name="Theatrical performances provided through the partnership of the SATC and HTY include:…"/>
          <p:cNvSpPr txBox="1"/>
          <p:nvPr/>
        </p:nvSpPr>
        <p:spPr>
          <a:xfrm>
            <a:off x="763859" y="1682965"/>
            <a:ext cx="7893607" cy="3508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>
                <a:solidFill>
                  <a:srgbClr val="4E8A98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>
                <a:latin typeface="Trebuchet MS" panose="020B0603020202020204" pitchFamily="34" charset="0"/>
              </a:rPr>
              <a:t>Theatrical performances provided through the partnership of the SATC and HTY include:</a:t>
            </a:r>
          </a:p>
          <a:p>
            <a:pPr marL="180473" indent="-180473">
              <a:buClr>
                <a:schemeClr val="accent1">
                  <a:lumMod val="75000"/>
                </a:schemeClr>
              </a:buClr>
              <a:buSzPct val="100000"/>
              <a:buChar char="•"/>
              <a:defRPr>
                <a:solidFill>
                  <a:srgbClr val="000000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>
                <a:latin typeface="Trebuchet MS" panose="020B0603020202020204" pitchFamily="34" charset="0"/>
              </a:rPr>
              <a:t>[ r e s p e c t </a:t>
            </a:r>
            <a:r>
              <a:rPr dirty="0" smtClean="0">
                <a:latin typeface="Trebuchet MS" panose="020B0603020202020204" pitchFamily="34" charset="0"/>
              </a:rPr>
              <a:t>]</a:t>
            </a:r>
            <a:r>
              <a:rPr lang="en-US" dirty="0">
                <a:latin typeface="Trebuchet MS" panose="020B0603020202020204" pitchFamily="34" charset="0"/>
              </a:rPr>
              <a:t>™</a:t>
            </a:r>
            <a:r>
              <a:rPr dirty="0" smtClean="0">
                <a:latin typeface="Trebuchet MS" panose="020B0603020202020204" pitchFamily="34" charset="0"/>
              </a:rPr>
              <a:t> </a:t>
            </a:r>
            <a:r>
              <a:rPr dirty="0">
                <a:latin typeface="Trebuchet MS" panose="020B0603020202020204" pitchFamily="34" charset="0"/>
              </a:rPr>
              <a:t>2.0</a:t>
            </a:r>
          </a:p>
          <a:p>
            <a:pPr marL="561473" lvl="1" indent="-180473">
              <a:buClr>
                <a:schemeClr val="accent1">
                  <a:lumMod val="75000"/>
                </a:schemeClr>
              </a:buClr>
              <a:buSzPct val="100000"/>
              <a:buChar char="•"/>
              <a:defRPr sz="1600">
                <a:solidFill>
                  <a:srgbClr val="535353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>
                <a:latin typeface="Trebuchet MS" panose="020B0603020202020204" pitchFamily="34" charset="0"/>
              </a:rPr>
              <a:t>A dynamic, and interactive performance for high school-aged students that combines theater with technology to discuss sexual violence prevention in an age of social media.</a:t>
            </a:r>
          </a:p>
          <a:p>
            <a:pPr marL="180473" indent="-180473">
              <a:buClr>
                <a:schemeClr val="accent1">
                  <a:lumMod val="75000"/>
                </a:schemeClr>
              </a:buClr>
              <a:buSzPct val="100000"/>
              <a:buChar char="•"/>
              <a:defRPr>
                <a:solidFill>
                  <a:srgbClr val="000000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>
                <a:latin typeface="Trebuchet MS" panose="020B0603020202020204" pitchFamily="34" charset="0"/>
              </a:rPr>
              <a:t>Expect [ r e s p e c t </a:t>
            </a:r>
            <a:r>
              <a:rPr dirty="0" smtClean="0">
                <a:latin typeface="Trebuchet MS" panose="020B0603020202020204" pitchFamily="34" charset="0"/>
              </a:rPr>
              <a:t>]</a:t>
            </a:r>
            <a:r>
              <a:rPr lang="en-US" dirty="0" smtClean="0">
                <a:latin typeface="Trebuchet MS" panose="020B0603020202020204" pitchFamily="34" charset="0"/>
              </a:rPr>
              <a:t>™</a:t>
            </a:r>
            <a:endParaRPr dirty="0" smtClean="0">
              <a:latin typeface="Trebuchet MS" panose="020B0603020202020204" pitchFamily="34" charset="0"/>
            </a:endParaRPr>
          </a:p>
          <a:p>
            <a:pPr marL="561473" lvl="1" indent="-180473">
              <a:buClr>
                <a:schemeClr val="accent1">
                  <a:lumMod val="75000"/>
                </a:schemeClr>
              </a:buClr>
              <a:buSzPct val="100000"/>
              <a:buChar char="•"/>
              <a:defRPr sz="1600">
                <a:solidFill>
                  <a:srgbClr val="535353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dirty="0" smtClean="0">
                <a:latin typeface="Trebuchet MS" panose="020B0603020202020204" pitchFamily="34" charset="0"/>
              </a:rPr>
              <a:t>Short vignettes designed for middle school-aged students that incorporates a theatrical performance and discussion focusing on the importance of respecting boundaries and creating a safer environment for everyone.</a:t>
            </a:r>
            <a:endParaRPr lang="en-US" dirty="0">
              <a:latin typeface="Trebuchet MS" panose="020B0603020202020204" pitchFamily="34" charset="0"/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Rally for [ r e s p e c t ]™</a:t>
            </a:r>
          </a:p>
          <a:p>
            <a:pPr marL="381000" lvl="1" indent="0">
              <a:buClr>
                <a:schemeClr val="accent1"/>
              </a:buClr>
              <a:buSzPct val="100000"/>
              <a:defRPr sz="1600">
                <a:solidFill>
                  <a:srgbClr val="535353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endParaRPr lang="en-US" dirty="0" smtClean="0">
              <a:latin typeface="Trebuchet MS" panose="020B0603020202020204" pitchFamily="34" charset="0"/>
            </a:endParaRPr>
          </a:p>
          <a:p>
            <a:pPr marL="381000" lvl="1" indent="0">
              <a:buClr>
                <a:schemeClr val="accent1"/>
              </a:buClr>
              <a:buSzPct val="100000"/>
              <a:defRPr sz="1600">
                <a:solidFill>
                  <a:srgbClr val="535353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8165" y="4617876"/>
            <a:ext cx="6779942" cy="16004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</a:rPr>
              <a:t>The Rally brings together artists and high school students to engage in creative workshops designed to convey [ r e s p e c t ]™. Artists educate youth using music, theater, culture, visual art, dance, and spoken word to express their vision for respectful relationships and safe communities, free of sexual violence</a:t>
            </a:r>
            <a:r>
              <a:rPr lang="en-US" sz="1600" dirty="0">
                <a:latin typeface="Trebuchet MS" panose="020B0603020202020204" pitchFamily="34" charset="0"/>
              </a:rPr>
              <a:t>.</a:t>
            </a:r>
            <a:endParaRPr lang="en-US" sz="1600" dirty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chemeClr val="accent6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" grpId="1" uiExpand="1" build="p" bldLvl="5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Footer Placeholder 3"/>
          <p:cNvSpPr txBox="1"/>
          <p:nvPr/>
        </p:nvSpPr>
        <p:spPr>
          <a:xfrm>
            <a:off x="224124" y="6406785"/>
            <a:ext cx="3683474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200" cap="all" spc="130">
                <a:solidFill>
                  <a:schemeClr val="accent1"/>
                </a:solidFill>
              </a:defRPr>
            </a:lvl1pPr>
          </a:lstStyle>
          <a:p>
            <a:r>
              <a:t>CREATING A HEALTHIER HAWAIʻI</a:t>
            </a:r>
          </a:p>
        </p:txBody>
      </p:sp>
      <p:sp>
        <p:nvSpPr>
          <p:cNvPr id="281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8912723" y="29810"/>
            <a:ext cx="231277" cy="21470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283" name="Text Placeholder 6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l">
              <a:spcBef>
                <a:spcPts val="200"/>
              </a:spcBef>
              <a:defRPr sz="1000"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25400" cap="flat">
            <a:solidFill>
              <a:srgbClr val="00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chemeClr val="accent6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466" y="2302308"/>
            <a:ext cx="8639774" cy="2208778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angle 1"/>
          <p:cNvSpPr/>
          <p:nvPr/>
        </p:nvSpPr>
        <p:spPr>
          <a:xfrm>
            <a:off x="223838" y="2152185"/>
            <a:ext cx="434084" cy="2509025"/>
          </a:xfrm>
          <a:prstGeom prst="rect">
            <a:avLst/>
          </a:prstGeom>
          <a:solidFill>
            <a:srgbClr val="000000"/>
          </a:solidFill>
          <a:ln w="25400" cap="flat">
            <a:solidFill>
              <a:srgbClr val="00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chemeClr val="accent6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Footer Placeholder 4"/>
          <p:cNvSpPr txBox="1"/>
          <p:nvPr/>
        </p:nvSpPr>
        <p:spPr>
          <a:xfrm>
            <a:off x="224123" y="6406785"/>
            <a:ext cx="3683475" cy="264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200" cap="all" spc="130">
                <a:solidFill>
                  <a:schemeClr val="accent1"/>
                </a:solidFill>
              </a:defRPr>
            </a:lvl1pPr>
          </a:lstStyle>
          <a:p>
            <a:r>
              <a:t>CREATING A HEALTHIER HAWAIʻI</a:t>
            </a:r>
          </a:p>
        </p:txBody>
      </p:sp>
      <p:sp>
        <p:nvSpPr>
          <p:cNvPr id="171" name="Slide Number Placeholder 2"/>
          <p:cNvSpPr txBox="1">
            <a:spLocks noGrp="1"/>
          </p:cNvSpPr>
          <p:nvPr>
            <p:ph type="sldNum" sz="quarter" idx="4294967295"/>
          </p:nvPr>
        </p:nvSpPr>
        <p:spPr>
          <a:xfrm>
            <a:off x="8976290" y="29809"/>
            <a:ext cx="167707" cy="2147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172" name="Title 1"/>
          <p:cNvSpPr txBox="1"/>
          <p:nvPr/>
        </p:nvSpPr>
        <p:spPr>
          <a:xfrm>
            <a:off x="378211" y="2417723"/>
            <a:ext cx="8387578" cy="1223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 algn="ctr">
              <a:lnSpc>
                <a:spcPct val="90000"/>
              </a:lnSpc>
              <a:defRPr sz="3200">
                <a:solidFill>
                  <a:schemeClr val="accent5">
                    <a:lumOff val="-7254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en-US" dirty="0" smtClean="0">
                <a:latin typeface="Trebuchet MS" panose="020B0603020202020204" pitchFamily="34" charset="0"/>
              </a:rPr>
              <a:t>Thank you!</a:t>
            </a:r>
            <a:endParaRPr dirty="0">
              <a:latin typeface="Trebuchet MS" panose="020B0603020202020204" pitchFamily="34" charset="0"/>
            </a:endParaRPr>
          </a:p>
        </p:txBody>
      </p:sp>
      <p:sp>
        <p:nvSpPr>
          <p:cNvPr id="173" name="Subtitle 2"/>
          <p:cNvSpPr txBox="1"/>
          <p:nvPr/>
        </p:nvSpPr>
        <p:spPr>
          <a:xfrm>
            <a:off x="378211" y="4098857"/>
            <a:ext cx="8387578" cy="784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spcBef>
                <a:spcPts val="600"/>
              </a:spcBef>
              <a:defRPr sz="2000">
                <a:solidFill>
                  <a:srgbClr val="535353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en-US" dirty="0" smtClean="0">
                <a:latin typeface="Trebuchet MS" panose="020B0603020202020204" pitchFamily="34" charset="0"/>
              </a:rPr>
              <a:t>To request an educational presentation, please contact: </a:t>
            </a:r>
          </a:p>
          <a:p>
            <a:pPr algn="ctr">
              <a:spcBef>
                <a:spcPts val="600"/>
              </a:spcBef>
              <a:defRPr sz="2000">
                <a:solidFill>
                  <a:srgbClr val="535353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lang="en-US" dirty="0" smtClean="0">
                <a:latin typeface="Trebuchet MS" panose="020B0603020202020204" pitchFamily="34" charset="0"/>
              </a:rPr>
              <a:t>The Sex Abuse Treatment Center at 808.535.7600</a:t>
            </a:r>
            <a:endParaRPr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174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33562" y="645934"/>
            <a:ext cx="5476876" cy="140017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0371070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78787B"/>
      </a:dk1>
      <a:lt1>
        <a:srgbClr val="FFFFFF"/>
      </a:lt1>
      <a:dk2>
        <a:srgbClr val="A7A7A7"/>
      </a:dk2>
      <a:lt2>
        <a:srgbClr val="535353"/>
      </a:lt2>
      <a:accent1>
        <a:srgbClr val="0091BA"/>
      </a:accent1>
      <a:accent2>
        <a:srgbClr val="F58220"/>
      </a:accent2>
      <a:accent3>
        <a:srgbClr val="62A945"/>
      </a:accent3>
      <a:accent4>
        <a:srgbClr val="862065"/>
      </a:accent4>
      <a:accent5>
        <a:srgbClr val="0071B9"/>
      </a:accent5>
      <a:accent6>
        <a:srgbClr val="78787B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6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6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1BA"/>
      </a:accent1>
      <a:accent2>
        <a:srgbClr val="F58220"/>
      </a:accent2>
      <a:accent3>
        <a:srgbClr val="62A945"/>
      </a:accent3>
      <a:accent4>
        <a:srgbClr val="862065"/>
      </a:accent4>
      <a:accent5>
        <a:srgbClr val="0071B9"/>
      </a:accent5>
      <a:accent6>
        <a:srgbClr val="78787B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6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6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520</Words>
  <Application>Microsoft Office PowerPoint</Application>
  <PresentationFormat>On-screen Show (4:3)</PresentationFormat>
  <Paragraphs>82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Avenir Book</vt:lpstr>
      <vt:lpstr>Avenir Book Oblique</vt:lpstr>
      <vt:lpstr>Avenir Heavy</vt:lpstr>
      <vt:lpstr>Calibri</vt:lpstr>
      <vt:lpstr>Century Gothic</vt:lpstr>
      <vt:lpstr>Helvetica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Education is Key</vt:lpstr>
      <vt:lpstr>Community Partnership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Fonseca, Jennifer</cp:lastModifiedBy>
  <cp:revision>26</cp:revision>
  <cp:lastPrinted>2018-10-03T18:34:52Z</cp:lastPrinted>
  <dcterms:modified xsi:type="dcterms:W3CDTF">2018-10-03T19:54:21Z</dcterms:modified>
</cp:coreProperties>
</file>